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256" r:id="rId2"/>
    <p:sldId id="327" r:id="rId3"/>
    <p:sldId id="328" r:id="rId4"/>
    <p:sldId id="310" r:id="rId5"/>
    <p:sldId id="263" r:id="rId6"/>
    <p:sldId id="280" r:id="rId7"/>
    <p:sldId id="302" r:id="rId8"/>
    <p:sldId id="329" r:id="rId9"/>
    <p:sldId id="298" r:id="rId10"/>
    <p:sldId id="296" r:id="rId11"/>
    <p:sldId id="311" r:id="rId12"/>
    <p:sldId id="347" r:id="rId13"/>
    <p:sldId id="330" r:id="rId14"/>
    <p:sldId id="348" r:id="rId15"/>
    <p:sldId id="349" r:id="rId16"/>
    <p:sldId id="312" r:id="rId17"/>
    <p:sldId id="350" r:id="rId18"/>
    <p:sldId id="314" r:id="rId19"/>
    <p:sldId id="303" r:id="rId20"/>
    <p:sldId id="336" r:id="rId21"/>
    <p:sldId id="332" r:id="rId22"/>
    <p:sldId id="316" r:id="rId23"/>
    <p:sldId id="334" r:id="rId24"/>
    <p:sldId id="351" r:id="rId25"/>
    <p:sldId id="270" r:id="rId26"/>
    <p:sldId id="335" r:id="rId27"/>
    <p:sldId id="352" r:id="rId28"/>
    <p:sldId id="295" r:id="rId29"/>
    <p:sldId id="306" r:id="rId30"/>
    <p:sldId id="342" r:id="rId31"/>
    <p:sldId id="273" r:id="rId32"/>
    <p:sldId id="292" r:id="rId33"/>
    <p:sldId id="353" r:id="rId34"/>
    <p:sldId id="271" r:id="rId35"/>
    <p:sldId id="339" r:id="rId36"/>
    <p:sldId id="354" r:id="rId37"/>
    <p:sldId id="355" r:id="rId38"/>
    <p:sldId id="320" r:id="rId39"/>
    <p:sldId id="307" r:id="rId40"/>
    <p:sldId id="344" r:id="rId41"/>
    <p:sldId id="322" r:id="rId42"/>
    <p:sldId id="357" r:id="rId43"/>
    <p:sldId id="275" r:id="rId44"/>
    <p:sldId id="324" r:id="rId45"/>
    <p:sldId id="358" r:id="rId46"/>
    <p:sldId id="276" r:id="rId47"/>
    <p:sldId id="308" r:id="rId48"/>
    <p:sldId id="346" r:id="rId49"/>
    <p:sldId id="278" r:id="rId50"/>
    <p:sldId id="360" r:id="rId51"/>
    <p:sldId id="282" r:id="rId52"/>
    <p:sldId id="359" r:id="rId53"/>
    <p:sldId id="279" r:id="rId54"/>
    <p:sldId id="361" r:id="rId55"/>
    <p:sldId id="309" r:id="rId56"/>
    <p:sldId id="362"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Sorge" initials="DS" lastIdx="1" clrIdx="0">
    <p:extLst>
      <p:ext uri="{19B8F6BF-5375-455C-9EA6-DF929625EA0E}">
        <p15:presenceInfo xmlns:p15="http://schemas.microsoft.com/office/powerpoint/2012/main" userId="4de1328a35d1fc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4B30"/>
    <a:srgbClr val="0066FF"/>
    <a:srgbClr val="E8B54D"/>
    <a:srgbClr val="7CB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8" autoAdjust="0"/>
    <p:restoredTop sz="70226" autoAdjust="0"/>
  </p:normalViewPr>
  <p:slideViewPr>
    <p:cSldViewPr snapToGrid="0">
      <p:cViewPr varScale="1">
        <p:scale>
          <a:sx n="77" d="100"/>
          <a:sy n="77" d="100"/>
        </p:scale>
        <p:origin x="1830" y="90"/>
      </p:cViewPr>
      <p:guideLst/>
    </p:cSldViewPr>
  </p:slideViewPr>
  <p:outlineViewPr>
    <p:cViewPr>
      <p:scale>
        <a:sx n="33" d="100"/>
        <a:sy n="33" d="100"/>
      </p:scale>
      <p:origin x="0" y="-380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F1C76-B356-4DC4-A8E2-DC0E25DF57A3}" type="datetimeFigureOut">
              <a:rPr lang="en-US" smtClean="0"/>
              <a:t>9/10/2020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9E41A-5CDF-4F3C-B6D2-147E613FD6E7}" type="slidenum">
              <a:rPr lang="en-US" smtClean="0"/>
              <a:t>‹#›</a:t>
            </a:fld>
            <a:endParaRPr lang="en-US"/>
          </a:p>
        </p:txBody>
      </p:sp>
    </p:spTree>
    <p:extLst>
      <p:ext uri="{BB962C8B-B14F-4D97-AF65-F5344CB8AC3E}">
        <p14:creationId xmlns:p14="http://schemas.microsoft.com/office/powerpoint/2010/main" val="3263142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Good evening!</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a:t>
            </a:fld>
            <a:endParaRPr lang="en-US"/>
          </a:p>
        </p:txBody>
      </p:sp>
    </p:spTree>
    <p:extLst>
      <p:ext uri="{BB962C8B-B14F-4D97-AF65-F5344CB8AC3E}">
        <p14:creationId xmlns:p14="http://schemas.microsoft.com/office/powerpoint/2010/main" val="838545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Introduction: The world of the Apostles</a:t>
            </a:r>
          </a:p>
          <a:p>
            <a:r>
              <a:rPr lang="en-US" sz="1200" kern="1200" dirty="0">
                <a:solidFill>
                  <a:schemeClr val="tx1"/>
                </a:solidFill>
                <a:effectLst/>
                <a:latin typeface="+mn-lt"/>
                <a:ea typeface="+mn-ea"/>
                <a:cs typeface="+mn-cs"/>
              </a:rPr>
              <a:t>The word gospel means “Good News.” And like any other news, it is about events that happened in a place, at a time, with a particular meaning for the world.</a:t>
            </a:r>
          </a:p>
          <a:p>
            <a:r>
              <a:rPr lang="en-US" sz="1200" kern="1200" dirty="0">
                <a:solidFill>
                  <a:schemeClr val="tx1"/>
                </a:solidFill>
                <a:effectLst/>
                <a:latin typeface="+mn-lt"/>
                <a:ea typeface="+mn-ea"/>
                <a:cs typeface="+mn-cs"/>
              </a:rPr>
              <a:t>In this case, the events happened in a moment in history when large empires covered much of Europe and Asia, and trade routes were easily accessible by land and sea. The Roman roads, the silk road, the sea routes to Asia, and the route down the Nile to Africa were all roads that the gospel began to take. As the churches in these places began to grow, though, they started to run into some tricky dilemmas.</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10</a:t>
            </a:fld>
            <a:endParaRPr lang="en-US"/>
          </a:p>
        </p:txBody>
      </p:sp>
    </p:spTree>
    <p:extLst>
      <p:ext uri="{BB962C8B-B14F-4D97-AF65-F5344CB8AC3E}">
        <p14:creationId xmlns:p14="http://schemas.microsoft.com/office/powerpoint/2010/main" val="2331297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Gospel got there, tradition says through John Mark</a:t>
            </a:r>
          </a:p>
          <a:p>
            <a:r>
              <a:rPr lang="en-US" sz="1200" kern="1200" dirty="0">
                <a:solidFill>
                  <a:schemeClr val="tx1"/>
                </a:solidFill>
                <a:effectLst/>
                <a:latin typeface="+mn-lt"/>
                <a:ea typeface="+mn-ea"/>
                <a:cs typeface="+mn-cs"/>
              </a:rPr>
              <a:t>It encountered a society split between the upper-class Greek and Latin speaking colonists and the lower-class locals who spoke Coptic, Punic, and Berber. </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12</a:t>
            </a:fld>
            <a:endParaRPr lang="en-US"/>
          </a:p>
        </p:txBody>
      </p:sp>
    </p:spTree>
    <p:extLst>
      <p:ext uri="{BB962C8B-B14F-4D97-AF65-F5344CB8AC3E}">
        <p14:creationId xmlns:p14="http://schemas.microsoft.com/office/powerpoint/2010/main" val="245694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Egypt, church leaders embraced the odd ascetics, translated the scriptures into Coptic, and allowed the church to indigenize. It is still with us today.</a:t>
            </a:r>
          </a:p>
          <a:p>
            <a:r>
              <a:rPr lang="en-US" sz="1200" kern="1200" dirty="0">
                <a:solidFill>
                  <a:schemeClr val="tx1"/>
                </a:solidFill>
                <a:effectLst/>
                <a:latin typeface="+mn-lt"/>
                <a:ea typeface="+mn-ea"/>
                <a:cs typeface="+mn-cs"/>
              </a:rPr>
              <a:t>In Libya, church leaders violently suppressed the indigenous Donatist movement, and never translated the Bible in to Punic or Berber. As a result, the lower class people’s theology tended to follow whoever was in power: Christian under Rome, Arian under the Goths, Muslim under the Arabs. Only in later years did the Copts begin to gain a foothold, and only since the 1930s have there been attempts to translate the Bible into Berber.</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13</a:t>
            </a:fld>
            <a:endParaRPr lang="en-US"/>
          </a:p>
        </p:txBody>
      </p:sp>
    </p:spTree>
    <p:extLst>
      <p:ext uri="{BB962C8B-B14F-4D97-AF65-F5344CB8AC3E}">
        <p14:creationId xmlns:p14="http://schemas.microsoft.com/office/powerpoint/2010/main" val="2495582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gospel had already gotten quite a strong foothold in the Roman empire, especially in the cities, but the persecution was an ever present source of fear and sadness for the Christians.</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14</a:t>
            </a:fld>
            <a:endParaRPr lang="en-US"/>
          </a:p>
        </p:txBody>
      </p:sp>
    </p:spTree>
    <p:extLst>
      <p:ext uri="{BB962C8B-B14F-4D97-AF65-F5344CB8AC3E}">
        <p14:creationId xmlns:p14="http://schemas.microsoft.com/office/powerpoint/2010/main" val="2585343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know your history, you know that the general in question, Constantine, did become a Christian, and the church generally embraced his conversion. This led to some great things—the end of persecution and a political safe haven for Christianity.</a:t>
            </a:r>
          </a:p>
          <a:p>
            <a:r>
              <a:rPr lang="en-US" sz="1200" kern="1200" dirty="0">
                <a:solidFill>
                  <a:schemeClr val="tx1"/>
                </a:solidFill>
                <a:effectLst/>
                <a:latin typeface="+mn-lt"/>
                <a:ea typeface="+mn-ea"/>
                <a:cs typeface="+mn-cs"/>
              </a:rPr>
              <a:t>But it also came at a price. It changed people’s ideas of what Christianity meant, from a movement following a Messiah killed by the empire, willing to die themselves rather than give him up, to a movement allied with the empire—an empire just as bloody, but now killing in the name of the Cross.</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15</a:t>
            </a:fld>
            <a:endParaRPr lang="en-US"/>
          </a:p>
        </p:txBody>
      </p:sp>
    </p:spTree>
    <p:extLst>
      <p:ext uri="{BB962C8B-B14F-4D97-AF65-F5344CB8AC3E}">
        <p14:creationId xmlns:p14="http://schemas.microsoft.com/office/powerpoint/2010/main" val="3950717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was another consequence to this as well. When disagreements got heated, church leaders realized they could use the tools of the empire for their own purposes. So from persecuted, they became persecutors, and in the process drove away many of those who followed Jesus, but had a different understanding of Theology. </a:t>
            </a:r>
          </a:p>
          <a:p>
            <a:r>
              <a:rPr lang="en-US" sz="1200" kern="1200" dirty="0">
                <a:solidFill>
                  <a:schemeClr val="tx1"/>
                </a:solidFill>
                <a:effectLst/>
                <a:latin typeface="+mn-lt"/>
                <a:ea typeface="+mn-ea"/>
                <a:cs typeface="+mn-cs"/>
              </a:rPr>
              <a:t>First to go were the followers of Arius, who emphasized the hierarchy between the Father and the Son. They went North to the Goths and Vandals. </a:t>
            </a:r>
          </a:p>
          <a:p>
            <a:r>
              <a:rPr lang="en-US" sz="1200" kern="1200" dirty="0">
                <a:solidFill>
                  <a:schemeClr val="tx1"/>
                </a:solidFill>
                <a:effectLst/>
                <a:latin typeface="+mn-lt"/>
                <a:ea typeface="+mn-ea"/>
                <a:cs typeface="+mn-cs"/>
              </a:rPr>
              <a:t>Next to go were the Nestorians, who emphasized the separateness of Jesus’ divine and human natures. They found refuge in the Church of the East, and since that time Western Christians have tended to call the whole Church of the East Nestorian. </a:t>
            </a:r>
          </a:p>
          <a:p>
            <a:r>
              <a:rPr lang="en-US" sz="1200" kern="1200" dirty="0">
                <a:solidFill>
                  <a:schemeClr val="tx1"/>
                </a:solidFill>
                <a:effectLst/>
                <a:latin typeface="+mn-lt"/>
                <a:ea typeface="+mn-ea"/>
                <a:cs typeface="+mn-cs"/>
              </a:rPr>
              <a:t>Then went the Coptic Christians, who emphasized the unity of Jesus’ divine and human natures—just the opposite of the Nestorians. In protest against political </a:t>
            </a:r>
            <a:r>
              <a:rPr lang="en-US" sz="1200" kern="1200" dirty="0" err="1">
                <a:solidFill>
                  <a:schemeClr val="tx1"/>
                </a:solidFill>
                <a:effectLst/>
                <a:latin typeface="+mn-lt"/>
                <a:ea typeface="+mn-ea"/>
                <a:cs typeface="+mn-cs"/>
              </a:rPr>
              <a:t>strongarming</a:t>
            </a:r>
            <a:r>
              <a:rPr lang="en-US" sz="1200" kern="1200" dirty="0">
                <a:solidFill>
                  <a:schemeClr val="tx1"/>
                </a:solidFill>
                <a:effectLst/>
                <a:latin typeface="+mn-lt"/>
                <a:ea typeface="+mn-ea"/>
                <a:cs typeface="+mn-cs"/>
              </a:rPr>
              <a:t> at some of the church councils, they decided to cut ties with the imperial church and focus on Egypt and Africa to the South.</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16</a:t>
            </a:fld>
            <a:endParaRPr lang="en-US"/>
          </a:p>
        </p:txBody>
      </p:sp>
    </p:spTree>
    <p:extLst>
      <p:ext uri="{BB962C8B-B14F-4D97-AF65-F5344CB8AC3E}">
        <p14:creationId xmlns:p14="http://schemas.microsoft.com/office/powerpoint/2010/main" val="2525689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Asia, the good news followed the trade routes, but the Church of the East had to become independent quite early because the war zone between Rome and Persia lay between them and the Church of the West.</a:t>
            </a:r>
          </a:p>
          <a:p>
            <a:r>
              <a:rPr lang="en-US" sz="1200" kern="1200" dirty="0">
                <a:solidFill>
                  <a:schemeClr val="tx1"/>
                </a:solidFill>
                <a:effectLst/>
                <a:latin typeface="+mn-lt"/>
                <a:ea typeface="+mn-ea"/>
                <a:cs typeface="+mn-cs"/>
              </a:rPr>
              <a:t>In Persia, many received the gospel, and it was allowed to grow and prosper until about the reign of Constantine. Constantine’s conversion, and an ill-advised letter to the Persian Shah led to persecution so severe that some estimate that more Christians were killed in those 40 years in Persia than in the previous 250 in Rome.</a:t>
            </a:r>
          </a:p>
          <a:p>
            <a:r>
              <a:rPr lang="en-US" sz="1200" kern="1200" dirty="0">
                <a:solidFill>
                  <a:schemeClr val="tx1"/>
                </a:solidFill>
                <a:effectLst/>
                <a:latin typeface="+mn-lt"/>
                <a:ea typeface="+mn-ea"/>
                <a:cs typeface="+mn-cs"/>
              </a:rPr>
              <a:t>After the persecution, the clergy was virtually gone. What remained were ordinary churchgoers and hermits, whose monasticism was not seen as much of a threat.</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17</a:t>
            </a:fld>
            <a:endParaRPr lang="en-US"/>
          </a:p>
        </p:txBody>
      </p:sp>
    </p:spTree>
    <p:extLst>
      <p:ext uri="{BB962C8B-B14F-4D97-AF65-F5344CB8AC3E}">
        <p14:creationId xmlns:p14="http://schemas.microsoft.com/office/powerpoint/2010/main" val="2054589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hermits, like </a:t>
            </a:r>
            <a:r>
              <a:rPr lang="en-US" sz="1200" kern="1200" dirty="0" err="1">
                <a:solidFill>
                  <a:schemeClr val="tx1"/>
                </a:solidFill>
                <a:effectLst/>
                <a:latin typeface="+mn-lt"/>
                <a:ea typeface="+mn-ea"/>
                <a:cs typeface="+mn-cs"/>
              </a:rPr>
              <a:t>Aphrahat</a:t>
            </a:r>
            <a:r>
              <a:rPr lang="en-US" sz="1200" kern="1200" dirty="0">
                <a:solidFill>
                  <a:schemeClr val="tx1"/>
                </a:solidFill>
                <a:effectLst/>
                <a:latin typeface="+mn-lt"/>
                <a:ea typeface="+mn-ea"/>
                <a:cs typeface="+mn-cs"/>
              </a:rPr>
              <a:t>, did come down from the mountains, and “put the call to service above the claims of separation. Purified by prayer and privation they moved beyond the compulsions of self-discipline to the no less demanding task of reviving and leading the church.” (Moffatt, 123)</a:t>
            </a:r>
          </a:p>
          <a:p>
            <a:r>
              <a:rPr lang="en-US" sz="1200" kern="1200" dirty="0">
                <a:solidFill>
                  <a:schemeClr val="tx1"/>
                </a:solidFill>
                <a:effectLst/>
                <a:latin typeface="+mn-lt"/>
                <a:ea typeface="+mn-ea"/>
                <a:cs typeface="+mn-cs"/>
              </a:rPr>
              <a:t>But they didn’t just become pastors—they gathered together into monasteries. Tradition has it that </a:t>
            </a:r>
            <a:r>
              <a:rPr lang="en-US" sz="1200" kern="1200" dirty="0" err="1">
                <a:solidFill>
                  <a:schemeClr val="tx1"/>
                </a:solidFill>
                <a:effectLst/>
                <a:latin typeface="+mn-lt"/>
                <a:ea typeface="+mn-ea"/>
                <a:cs typeface="+mn-cs"/>
              </a:rPr>
              <a:t>Aphrahat</a:t>
            </a:r>
            <a:r>
              <a:rPr lang="en-US" sz="1200" kern="1200" dirty="0">
                <a:solidFill>
                  <a:schemeClr val="tx1"/>
                </a:solidFill>
                <a:effectLst/>
                <a:latin typeface="+mn-lt"/>
                <a:ea typeface="+mn-ea"/>
                <a:cs typeface="+mn-cs"/>
              </a:rPr>
              <a:t> became bishop of the monastery of Mar </a:t>
            </a:r>
            <a:r>
              <a:rPr lang="en-US" sz="1200" kern="1200" dirty="0" err="1">
                <a:solidFill>
                  <a:schemeClr val="tx1"/>
                </a:solidFill>
                <a:effectLst/>
                <a:latin typeface="+mn-lt"/>
                <a:ea typeface="+mn-ea"/>
                <a:cs typeface="+mn-cs"/>
              </a:rPr>
              <a:t>Mattai</a:t>
            </a:r>
            <a:r>
              <a:rPr lang="en-US" sz="1200" kern="1200" dirty="0">
                <a:solidFill>
                  <a:schemeClr val="tx1"/>
                </a:solidFill>
                <a:effectLst/>
                <a:latin typeface="+mn-lt"/>
                <a:ea typeface="+mn-ea"/>
                <a:cs typeface="+mn-cs"/>
              </a:rPr>
              <a:t>, now in Iraq. These monasteries were the seminaries of the Church of the East, where the monks lived out their vows of celibacy, but also lived near to the congregations, and trained preachers and missionaries for service wherever God would take them.</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18</a:t>
            </a:fld>
            <a:endParaRPr lang="en-US"/>
          </a:p>
        </p:txBody>
      </p:sp>
    </p:spTree>
    <p:extLst>
      <p:ext uri="{BB962C8B-B14F-4D97-AF65-F5344CB8AC3E}">
        <p14:creationId xmlns:p14="http://schemas.microsoft.com/office/powerpoint/2010/main" val="1299474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Summary: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first epoch, the gospel spread rapidly, but questions that have recurred throughout history started to come up:</a:t>
            </a:r>
          </a:p>
          <a:p>
            <a:pPr lvl="0"/>
            <a:r>
              <a:rPr lang="en-US" sz="1200" kern="1200" dirty="0">
                <a:solidFill>
                  <a:schemeClr val="tx1"/>
                </a:solidFill>
                <a:effectLst/>
                <a:latin typeface="+mn-lt"/>
                <a:ea typeface="+mn-ea"/>
                <a:cs typeface="+mn-cs"/>
              </a:rPr>
              <a:t>Should we focus on unity and good theology, or allow for indigenous leaders, even if they seem a little strange?</a:t>
            </a:r>
          </a:p>
          <a:p>
            <a:pPr lvl="0"/>
            <a:r>
              <a:rPr lang="en-US" sz="1200" kern="1200" dirty="0">
                <a:solidFill>
                  <a:schemeClr val="tx1"/>
                </a:solidFill>
                <a:effectLst/>
                <a:latin typeface="+mn-lt"/>
                <a:ea typeface="+mn-ea"/>
                <a:cs typeface="+mn-cs"/>
              </a:rPr>
              <a:t>How should we relate to governments and politicians who want to use Christianity for their own ends?</a:t>
            </a:r>
          </a:p>
          <a:p>
            <a:pPr lvl="0"/>
            <a:r>
              <a:rPr lang="en-US" sz="1200" kern="1200" dirty="0">
                <a:solidFill>
                  <a:schemeClr val="tx1"/>
                </a:solidFill>
                <a:effectLst/>
                <a:latin typeface="+mn-lt"/>
                <a:ea typeface="+mn-ea"/>
                <a:cs typeface="+mn-cs"/>
              </a:rPr>
              <a:t>How do we balance the need to have theological specialists with the needs for everyday Christian life?</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19</a:t>
            </a:fld>
            <a:endParaRPr lang="en-US"/>
          </a:p>
        </p:txBody>
      </p:sp>
    </p:spTree>
    <p:extLst>
      <p:ext uri="{BB962C8B-B14F-4D97-AF65-F5344CB8AC3E}">
        <p14:creationId xmlns:p14="http://schemas.microsoft.com/office/powerpoint/2010/main" val="950299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second 400 years was a lot more chaotic than the previous 400. Rome was torn apart between barbarian warlords. The long stand-off between the Byzantines and the Persians was disrupted when the followers of Muhammad rose as a new political rival, spreading from Arabia to Persia and across North Africa. These new situations brought new dilemmas. </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20</a:t>
            </a:fld>
            <a:endParaRPr lang="en-US"/>
          </a:p>
        </p:txBody>
      </p:sp>
    </p:spTree>
    <p:extLst>
      <p:ext uri="{BB962C8B-B14F-4D97-AF65-F5344CB8AC3E}">
        <p14:creationId xmlns:p14="http://schemas.microsoft.com/office/powerpoint/2010/main" val="376045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self)</a:t>
            </a:r>
          </a:p>
          <a:p>
            <a:r>
              <a:rPr lang="en-US" sz="1200" kern="1200" dirty="0">
                <a:solidFill>
                  <a:schemeClr val="tx1"/>
                </a:solidFill>
                <a:effectLst/>
                <a:latin typeface="+mn-lt"/>
                <a:ea typeface="+mn-ea"/>
                <a:cs typeface="+mn-cs"/>
              </a:rPr>
              <a:t>	David Sorge and Family</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a:t>
            </a:fld>
            <a:endParaRPr lang="en-US"/>
          </a:p>
        </p:txBody>
      </p:sp>
    </p:spTree>
    <p:extLst>
      <p:ext uri="{BB962C8B-B14F-4D97-AF65-F5344CB8AC3E}">
        <p14:creationId xmlns:p14="http://schemas.microsoft.com/office/powerpoint/2010/main" val="2253026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476, the Roman Empire collapsed in on itself. Overspending on the military, huge economic divides between the rich and the poor, an over-reliance on slaves and mercenaries, and a severe financial crisis left Rome vulnerable to attack by Goths and Vandals, who divided the territory between them.</a:t>
            </a:r>
          </a:p>
          <a:p>
            <a:r>
              <a:rPr lang="en-US" sz="1200" kern="1200" dirty="0">
                <a:solidFill>
                  <a:schemeClr val="tx1"/>
                </a:solidFill>
                <a:effectLst/>
                <a:latin typeface="+mn-lt"/>
                <a:ea typeface="+mn-ea"/>
                <a:cs typeface="+mn-cs"/>
              </a:rPr>
              <a:t>Meanwhile, at the edge of the empire, missionaries working in Celtic Ireland ran into a question: how should they organize their monastic life? As outposts of civilization, as was common elsewhere in the Roman world, or in forms that made sense to the local Irish, but that didn’t fit the European mold?</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21</a:t>
            </a:fld>
            <a:endParaRPr lang="en-US"/>
          </a:p>
        </p:txBody>
      </p:sp>
    </p:spTree>
    <p:extLst>
      <p:ext uri="{BB962C8B-B14F-4D97-AF65-F5344CB8AC3E}">
        <p14:creationId xmlns:p14="http://schemas.microsoft.com/office/powerpoint/2010/main" val="1179591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Something somewhat paradoxical happened. The Irish monasteries developed their own way of organizing the church, and in so doing, saved the Roman heritage. Their monks copied Greek and Latin manuscripts, not just of the scriptures, but of Plato, Aristotle, Cicero, and others.</a:t>
            </a:r>
          </a:p>
          <a:p>
            <a:r>
              <a:rPr lang="en-US" sz="1200" kern="1200" dirty="0">
                <a:solidFill>
                  <a:schemeClr val="tx1"/>
                </a:solidFill>
                <a:effectLst/>
                <a:latin typeface="+mn-lt"/>
                <a:ea typeface="+mn-ea"/>
                <a:cs typeface="+mn-cs"/>
              </a:rPr>
              <a:t>Their model of a monastery as a village and center of hospitality worked so well that that missionaries from Ireland ended up planting monasteries all across Europe, teaching Latin to the Italians, and helping the church survive the hard times after Rome’s collapse, and eventually begin to thrive around 800, with a mini-Renaissance under Charlemagne. Monasteries became the centers of European Christianity, and the incubators of learning and philosophy. </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22</a:t>
            </a:fld>
            <a:endParaRPr lang="en-US"/>
          </a:p>
        </p:txBody>
      </p:sp>
    </p:spTree>
    <p:extLst>
      <p:ext uri="{BB962C8B-B14F-4D97-AF65-F5344CB8AC3E}">
        <p14:creationId xmlns:p14="http://schemas.microsoft.com/office/powerpoint/2010/main" val="2879374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we get to the letter, there is a quick story that needs to be told. In the midst of everything else that had happened in the first 400 years, a young Christian man washed up on the shores of Ethiopia in a shipwreck. He was brought to the King, and ended up employed as the tutor to the young prince, teaching him the language and culture of the Roman empire to the North. Along with that, the tutor taught the prince about Jesus. When the prince grew up and became King, he made his Christianity public, and declared Ethiopia a Christian country. The tutor, when next he visited Alexandria, asked the church to send a bishop to evangelize Ethiopia. Their response was to name him a bishop, and send him back to continue the good work he had begun. </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23</a:t>
            </a:fld>
            <a:endParaRPr lang="en-US"/>
          </a:p>
        </p:txBody>
      </p:sp>
    </p:spTree>
    <p:extLst>
      <p:ext uri="{BB962C8B-B14F-4D97-AF65-F5344CB8AC3E}">
        <p14:creationId xmlns:p14="http://schemas.microsoft.com/office/powerpoint/2010/main" val="611007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About 150 years later, a group of nine clergymen, seeking refuge from the church conflicts in Rome, arrived in Ethiopia, and were surprised to find it a nominally Christian country. But only a small part of the country had been reached. So they spread out, preached the gospel, and established hilltop monasteries.</a:t>
            </a:r>
          </a:p>
          <a:p>
            <a:r>
              <a:rPr lang="en-US" sz="1200" kern="1200" dirty="0">
                <a:solidFill>
                  <a:schemeClr val="tx1"/>
                </a:solidFill>
                <a:effectLst/>
                <a:latin typeface="+mn-lt"/>
                <a:ea typeface="+mn-ea"/>
                <a:cs typeface="+mn-cs"/>
              </a:rPr>
              <a:t>In their outreach, they ran into a dilemma. People’s felt need was for a magical power that could protect them from the world of magic, evil, and spirits that surrounded them. They asked for amulets with scripture written on them that they could tie onto their wrists or necks to protect them.</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24</a:t>
            </a:fld>
            <a:endParaRPr lang="en-US"/>
          </a:p>
        </p:txBody>
      </p:sp>
    </p:spTree>
    <p:extLst>
      <p:ext uri="{BB962C8B-B14F-4D97-AF65-F5344CB8AC3E}">
        <p14:creationId xmlns:p14="http://schemas.microsoft.com/office/powerpoint/2010/main" val="37902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it stands, the Ethiopian church has a long history of using amulets with scripture, with pictures of angels, and other formulae on them. We don’t know specifically if the 9 saints (as these preachers came to be called) adopted the practice, but it became widespread. The church in Ethiopia has always been a little different—they recognize a few books as part of the Bible that the rest of the church doesn’t, and they emphasize the importance of Christ’s power as spiritual protection.</a:t>
            </a:r>
          </a:p>
          <a:p>
            <a:r>
              <a:rPr lang="en-US" sz="1200" kern="1200" dirty="0">
                <a:solidFill>
                  <a:schemeClr val="tx1"/>
                </a:solidFill>
                <a:effectLst/>
                <a:latin typeface="+mn-lt"/>
                <a:ea typeface="+mn-ea"/>
                <a:cs typeface="+mn-cs"/>
              </a:rPr>
              <a:t>But the church has stood the test of time. The church has been a key presence in Ethiopia, witnessing for Christ, for the last 1800 years. And as many scholars have been at pains to point out, from the beginning, Jesus’ death was as much about a victory setting us free from the evil powers as it was anything else—after all, that seems to be why Jesus chose Passover as the time for that final confrontation with the Pharisees.</a:t>
            </a:r>
          </a:p>
          <a:p>
            <a:endParaRPr lang="en-US" dirty="0"/>
          </a:p>
        </p:txBody>
      </p:sp>
      <p:sp>
        <p:nvSpPr>
          <p:cNvPr id="4" name="Slide Number Placeholder 3"/>
          <p:cNvSpPr>
            <a:spLocks noGrp="1"/>
          </p:cNvSpPr>
          <p:nvPr>
            <p:ph type="sldNum" sz="quarter" idx="10"/>
          </p:nvPr>
        </p:nvSpPr>
        <p:spPr/>
        <p:txBody>
          <a:bodyPr/>
          <a:lstStyle/>
          <a:p>
            <a:fld id="{1799E41A-5CDF-4F3C-B6D2-147E613FD6E7}" type="slidenum">
              <a:rPr lang="en-US" smtClean="0"/>
              <a:t>25</a:t>
            </a:fld>
            <a:endParaRPr lang="en-US"/>
          </a:p>
        </p:txBody>
      </p:sp>
    </p:spTree>
    <p:extLst>
      <p:ext uri="{BB962C8B-B14F-4D97-AF65-F5344CB8AC3E}">
        <p14:creationId xmlns:p14="http://schemas.microsoft.com/office/powerpoint/2010/main" val="4015490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more quick story provides a bridge from Africa to the situation in Asia. Remember, as we discussed earlier, things always get messy when the gospel cozies up to imperial power. In this case, the close association between Christianity and Ethiopian Monarchy had some unexpected consequences. You see, several decades after the 9 sages had passed away, the Ethiopians launched an invasion of Arabia. They crossed the straits into Yemen, then marched north to destroy one of Arabia’s most famous shrines, bringing with them not only an army, but war elephants. In the Arab histories, the enormous army was miraculously stopped, the temple was preserved, and the year was ever afterwards known as the Year of the Elephant. It was in that year, the year of the Elephant, in that town, Mecca, that a man was born who would preach monotheism in Arabia. We will never know what might have been, if he hadn’t grown up in the shadow of an attack by a Christian kingdom.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we do know is what happened next. He became first a religious, then later a military leader—the first to settle the divisions between the Arab tribes, and unite them into a military force that overwhelmed the neighboring empires. His followers conquered an empire that spread from Spain to Pakistan, creating a Muslim empire that redefined life for the many Christians who continued to live under their rule.</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26</a:t>
            </a:fld>
            <a:endParaRPr lang="en-US"/>
          </a:p>
        </p:txBody>
      </p:sp>
    </p:spTree>
    <p:extLst>
      <p:ext uri="{BB962C8B-B14F-4D97-AF65-F5344CB8AC3E}">
        <p14:creationId xmlns:p14="http://schemas.microsoft.com/office/powerpoint/2010/main" val="2927578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Being under Non-Christian rule was a new experience for the church in Egypt and Syria, but nothing new to the church in Persia. They had been under Zoroastrian rule from the start of the church. The instincts of some parts of the church were combative—calling Muhammad a false prophet, and Islam a forerunner of the Antichrist. Others saw not challenge, but opportunity. There was more common ground with the Muslims than there had ever been with the Zoroastrians. Perhaps emphasizing that common ground could help communicate the gospel?</a:t>
            </a:r>
          </a:p>
          <a:p>
            <a:r>
              <a:rPr lang="en-US" sz="1200" kern="1200" dirty="0">
                <a:solidFill>
                  <a:schemeClr val="tx1"/>
                </a:solidFill>
                <a:effectLst/>
                <a:latin typeface="+mn-lt"/>
                <a:ea typeface="+mn-ea"/>
                <a:cs typeface="+mn-cs"/>
              </a:rPr>
              <a:t>Interestingly, missionaries who had reached China by this point had a similar dilemma. They found themselves working in the same place as Buddhist missionaries, both working to translate their respective scriptures into Chinese. Should they work alongside the Buddhists, and seek to find some common ground? Or should they take a competitive, combative stance? </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27</a:t>
            </a:fld>
            <a:endParaRPr lang="en-US"/>
          </a:p>
        </p:txBody>
      </p:sp>
    </p:spTree>
    <p:extLst>
      <p:ext uri="{BB962C8B-B14F-4D97-AF65-F5344CB8AC3E}">
        <p14:creationId xmlns:p14="http://schemas.microsoft.com/office/powerpoint/2010/main" val="2786692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Timothy the Patriarch took a very careful, respectful tone with the Caliph. His work should be read by anyone interested in reaching out to Muslims. He expressed genuine appreciation for Muhammad and for Muslim doctrine, but never strayed from emphasizing that belief in what Jesus accomplished in his death and resurrection is non-negotiable.</a:t>
            </a:r>
          </a:p>
          <a:p>
            <a:r>
              <a:rPr lang="en-US" sz="1200" kern="1200" dirty="0">
                <a:solidFill>
                  <a:schemeClr val="tx1"/>
                </a:solidFill>
                <a:effectLst/>
                <a:latin typeface="+mn-lt"/>
                <a:ea typeface="+mn-ea"/>
                <a:cs typeface="+mn-cs"/>
              </a:rPr>
              <a:t>Ching-Ching ended up closely collaborating with the Buddhist Missionary, </a:t>
            </a:r>
            <a:r>
              <a:rPr lang="en-US" sz="1200" kern="1200" dirty="0" err="1">
                <a:solidFill>
                  <a:schemeClr val="tx1"/>
                </a:solidFill>
                <a:effectLst/>
                <a:latin typeface="+mn-lt"/>
                <a:ea typeface="+mn-ea"/>
                <a:cs typeface="+mn-cs"/>
              </a:rPr>
              <a:t>Praja</a:t>
            </a:r>
            <a:r>
              <a:rPr lang="en-US" sz="1200" kern="1200" dirty="0">
                <a:solidFill>
                  <a:schemeClr val="tx1"/>
                </a:solidFill>
                <a:effectLst/>
                <a:latin typeface="+mn-lt"/>
                <a:ea typeface="+mn-ea"/>
                <a:cs typeface="+mn-cs"/>
              </a:rPr>
              <a:t>, on translations. As a result, the texts that we have from the church in China in this period all have a bit of Buddhist and Taoist “flavor.” But similarly, there are concepts in Chinese and Japanese Buddhism like the Bodhisattva—one who is saved, and in compassion delays their salvation to save others—that are not Christian, but seem to at least rhyme with Christian concepts.</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28</a:t>
            </a:fld>
            <a:endParaRPr lang="en-US"/>
          </a:p>
        </p:txBody>
      </p:sp>
    </p:spTree>
    <p:extLst>
      <p:ext uri="{BB962C8B-B14F-4D97-AF65-F5344CB8AC3E}">
        <p14:creationId xmlns:p14="http://schemas.microsoft.com/office/powerpoint/2010/main" val="3686995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epoch again, questions arose that continue to haunt the church.</a:t>
            </a:r>
          </a:p>
          <a:p>
            <a:pPr lvl="0"/>
            <a:r>
              <a:rPr lang="en-US" sz="1200" kern="1200" dirty="0">
                <a:solidFill>
                  <a:schemeClr val="tx1"/>
                </a:solidFill>
                <a:effectLst/>
                <a:latin typeface="+mn-lt"/>
                <a:ea typeface="+mn-ea"/>
                <a:cs typeface="+mn-cs"/>
              </a:rPr>
              <a:t>How far should we adapt our ways of doing mission to local social structures, and how far should we try to change those structures?</a:t>
            </a:r>
          </a:p>
          <a:p>
            <a:pPr lvl="0"/>
            <a:r>
              <a:rPr lang="en-US" sz="1200" kern="1200" dirty="0">
                <a:solidFill>
                  <a:schemeClr val="tx1"/>
                </a:solidFill>
                <a:effectLst/>
                <a:latin typeface="+mn-lt"/>
                <a:ea typeface="+mn-ea"/>
                <a:cs typeface="+mn-cs"/>
              </a:rPr>
              <a:t>How far should our witness be shaped by the felt needs of the people we are reaching out to, and how far does that risk twisting the worldview that frames the Gospel?</a:t>
            </a:r>
          </a:p>
          <a:p>
            <a:pPr lvl="0"/>
            <a:r>
              <a:rPr lang="en-US" sz="1200" kern="1200" dirty="0">
                <a:solidFill>
                  <a:schemeClr val="tx1"/>
                </a:solidFill>
                <a:effectLst/>
                <a:latin typeface="+mn-lt"/>
                <a:ea typeface="+mn-ea"/>
                <a:cs typeface="+mn-cs"/>
              </a:rPr>
              <a:t>How should we approach other organized religions? How far is it helpful to act collaboratively or competitively?</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29</a:t>
            </a:fld>
            <a:endParaRPr lang="en-US"/>
          </a:p>
        </p:txBody>
      </p:sp>
    </p:spTree>
    <p:extLst>
      <p:ext uri="{BB962C8B-B14F-4D97-AF65-F5344CB8AC3E}">
        <p14:creationId xmlns:p14="http://schemas.microsoft.com/office/powerpoint/2010/main" val="2491348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third epoch reflects a time when new powers were rising, conquering and replacing the order established at the end of the last one. At this new turn in history, God’s people faced a new set of challenges.</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30</a:t>
            </a:fld>
            <a:endParaRPr lang="en-US"/>
          </a:p>
        </p:txBody>
      </p:sp>
    </p:spTree>
    <p:extLst>
      <p:ext uri="{BB962C8B-B14F-4D97-AF65-F5344CB8AC3E}">
        <p14:creationId xmlns:p14="http://schemas.microsoft.com/office/powerpoint/2010/main" val="4084669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Graduate student and occasionally an instructor at the Univ. of </a:t>
            </a:r>
            <a:r>
              <a:rPr lang="en-US" sz="1200" kern="1200" dirty="0" err="1">
                <a:solidFill>
                  <a:schemeClr val="tx1"/>
                </a:solidFill>
                <a:effectLst/>
                <a:latin typeface="+mn-lt"/>
                <a:ea typeface="+mn-ea"/>
                <a:cs typeface="+mn-cs"/>
              </a:rPr>
              <a:t>Pennsylania</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Working on Sociology with a particular eye for seeing how politics and religion have shaped history here and around the world. </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3</a:t>
            </a:fld>
            <a:endParaRPr lang="en-US"/>
          </a:p>
        </p:txBody>
      </p:sp>
    </p:spTree>
    <p:extLst>
      <p:ext uri="{BB962C8B-B14F-4D97-AF65-F5344CB8AC3E}">
        <p14:creationId xmlns:p14="http://schemas.microsoft.com/office/powerpoint/2010/main" val="2586698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centuries earlier Nubian Kings had converted to Christ, having heard about him through Coptic missionaries.</a:t>
            </a:r>
          </a:p>
          <a:p>
            <a:r>
              <a:rPr lang="en-US" sz="1200" kern="1200" dirty="0">
                <a:solidFill>
                  <a:schemeClr val="tx1"/>
                </a:solidFill>
                <a:effectLst/>
                <a:latin typeface="+mn-lt"/>
                <a:ea typeface="+mn-ea"/>
                <a:cs typeface="+mn-cs"/>
              </a:rPr>
              <a:t>Nubia remained beyond the control of the Muslim invaders, but continued to depend on trade with Egypt.</a:t>
            </a:r>
          </a:p>
          <a:p>
            <a:r>
              <a:rPr lang="en-US" sz="1200" kern="1200" dirty="0">
                <a:solidFill>
                  <a:schemeClr val="tx1"/>
                </a:solidFill>
                <a:effectLst/>
                <a:latin typeface="+mn-lt"/>
                <a:ea typeface="+mn-ea"/>
                <a:cs typeface="+mn-cs"/>
              </a:rPr>
              <a:t>The Caliph’s representatives come back, demanding the sending of slaves, in fulfillment of supposed treaty obligations.</a:t>
            </a:r>
          </a:p>
          <a:p>
            <a:r>
              <a:rPr lang="en-US" sz="1200" kern="1200" dirty="0">
                <a:solidFill>
                  <a:schemeClr val="tx1"/>
                </a:solidFill>
                <a:effectLst/>
                <a:latin typeface="+mn-lt"/>
                <a:ea typeface="+mn-ea"/>
                <a:cs typeface="+mn-cs"/>
              </a:rPr>
              <a:t>Should we negotiate down to selling a smaller number of slaves, and maintain good relations with Egypt, or should we take a more radical anti-slavery stance?</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99E41A-5CDF-4F3C-B6D2-147E613FD6E7}" type="slidenum">
              <a:rPr lang="en-US" smtClean="0"/>
              <a:t>31</a:t>
            </a:fld>
            <a:endParaRPr lang="en-US"/>
          </a:p>
        </p:txBody>
      </p:sp>
    </p:spTree>
    <p:extLst>
      <p:ext uri="{BB962C8B-B14F-4D97-AF65-F5344CB8AC3E}">
        <p14:creationId xmlns:p14="http://schemas.microsoft.com/office/powerpoint/2010/main" val="446021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Nubia negotiated down to a lower payment, but did end up exporting enslaved people, stolen from lands south of Nubia, and selling them to the Muslim empire to the North.</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32</a:t>
            </a:fld>
            <a:endParaRPr lang="en-US"/>
          </a:p>
        </p:txBody>
      </p:sp>
    </p:spTree>
    <p:extLst>
      <p:ext uri="{BB962C8B-B14F-4D97-AF65-F5344CB8AC3E}">
        <p14:creationId xmlns:p14="http://schemas.microsoft.com/office/powerpoint/2010/main" val="2634521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Here’s the puzzle: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Why didn’t Christianity cross the Sahara?</a:t>
            </a:r>
          </a:p>
          <a:p>
            <a:pPr lvl="0"/>
            <a:r>
              <a:rPr lang="en-US" sz="1200" kern="1200" dirty="0">
                <a:solidFill>
                  <a:schemeClr val="tx1"/>
                </a:solidFill>
                <a:effectLst/>
                <a:latin typeface="+mn-lt"/>
                <a:ea typeface="+mn-ea"/>
                <a:cs typeface="+mn-cs"/>
              </a:rPr>
              <a:t>Speculative suggestion:</a:t>
            </a:r>
          </a:p>
          <a:p>
            <a:pPr lvl="0"/>
            <a:r>
              <a:rPr lang="en-US" sz="1200" kern="1200" dirty="0">
                <a:solidFill>
                  <a:schemeClr val="tx1"/>
                </a:solidFill>
                <a:effectLst/>
                <a:latin typeface="+mn-lt"/>
                <a:ea typeface="+mn-ea"/>
                <a:cs typeface="+mn-cs"/>
              </a:rPr>
              <a:t>To go further South, Christianity needed to pass through one of two places: Libya-Morocco or Nubia.</a:t>
            </a:r>
          </a:p>
          <a:p>
            <a:pPr lvl="0"/>
            <a:r>
              <a:rPr lang="en-US" sz="1200" kern="1200" dirty="0">
                <a:solidFill>
                  <a:schemeClr val="tx1"/>
                </a:solidFill>
                <a:effectLst/>
                <a:latin typeface="+mn-lt"/>
                <a:ea typeface="+mn-ea"/>
                <a:cs typeface="+mn-cs"/>
              </a:rPr>
              <a:t>Libya-Morocco, as we know, became mostly Muslim shortly after the Muslim conquest.</a:t>
            </a:r>
          </a:p>
          <a:p>
            <a:pPr lvl="0"/>
            <a:r>
              <a:rPr lang="en-US" sz="1200" kern="1200" dirty="0">
                <a:solidFill>
                  <a:schemeClr val="tx1"/>
                </a:solidFill>
                <a:effectLst/>
                <a:latin typeface="+mn-lt"/>
                <a:ea typeface="+mn-ea"/>
                <a:cs typeface="+mn-cs"/>
              </a:rPr>
              <a:t>Could it be that involvement in the slave trade kept Nubia from witnessing further South?</a:t>
            </a:r>
          </a:p>
          <a:p>
            <a:pPr lvl="0"/>
            <a:r>
              <a:rPr lang="en-US" sz="1200" kern="1200" dirty="0">
                <a:solidFill>
                  <a:schemeClr val="tx1"/>
                </a:solidFill>
                <a:effectLst/>
                <a:latin typeface="+mn-lt"/>
                <a:ea typeface="+mn-ea"/>
                <a:cs typeface="+mn-cs"/>
              </a:rPr>
              <a:t>We don’t know, but I’m sure it didn’t help.</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33</a:t>
            </a:fld>
            <a:endParaRPr lang="en-US"/>
          </a:p>
        </p:txBody>
      </p:sp>
    </p:spTree>
    <p:extLst>
      <p:ext uri="{BB962C8B-B14F-4D97-AF65-F5344CB8AC3E}">
        <p14:creationId xmlns:p14="http://schemas.microsoft.com/office/powerpoint/2010/main" val="1189857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Viking raids have already weakened the church</a:t>
            </a:r>
          </a:p>
          <a:p>
            <a:r>
              <a:rPr lang="en-US" sz="1200" kern="1200" dirty="0">
                <a:solidFill>
                  <a:schemeClr val="tx1"/>
                </a:solidFill>
                <a:effectLst/>
                <a:latin typeface="+mn-lt"/>
                <a:ea typeface="+mn-ea"/>
                <a:cs typeface="+mn-cs"/>
              </a:rPr>
              <a:t>Turks are attacking the Byzantines</a:t>
            </a:r>
          </a:p>
          <a:p>
            <a:r>
              <a:rPr lang="en-US" sz="1200" kern="1200" dirty="0">
                <a:solidFill>
                  <a:schemeClr val="tx1"/>
                </a:solidFill>
                <a:effectLst/>
                <a:latin typeface="+mn-lt"/>
                <a:ea typeface="+mn-ea"/>
                <a:cs typeface="+mn-cs"/>
              </a:rPr>
              <a:t>Should we turn the other cheek?</a:t>
            </a:r>
          </a:p>
          <a:p>
            <a:r>
              <a:rPr lang="en-US" sz="1200" kern="1200" dirty="0">
                <a:solidFill>
                  <a:schemeClr val="tx1"/>
                </a:solidFill>
                <a:effectLst/>
                <a:latin typeface="+mn-lt"/>
                <a:ea typeface="+mn-ea"/>
                <a:cs typeface="+mn-cs"/>
              </a:rPr>
              <a:t>Or should the church call together an army?</a:t>
            </a:r>
          </a:p>
          <a:p>
            <a:r>
              <a:rPr lang="en-US" sz="1200" i="1" kern="1200" dirty="0">
                <a:solidFill>
                  <a:schemeClr val="tx1"/>
                </a:solidFill>
                <a:effectLst/>
                <a:latin typeface="+mn-lt"/>
                <a:ea typeface="+mn-ea"/>
                <a:cs typeface="+mn-cs"/>
              </a:rPr>
              <a:t>What was your answer?</a:t>
            </a:r>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34</a:t>
            </a:fld>
            <a:endParaRPr lang="en-US"/>
          </a:p>
        </p:txBody>
      </p:sp>
    </p:spTree>
    <p:extLst>
      <p:ext uri="{BB962C8B-B14F-4D97-AF65-F5344CB8AC3E}">
        <p14:creationId xmlns:p14="http://schemas.microsoft.com/office/powerpoint/2010/main" val="2846787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Against Vikings, no church-organized resistance, though plenty of petty wars.</a:t>
            </a:r>
          </a:p>
          <a:p>
            <a:r>
              <a:rPr lang="en-US" sz="1200" kern="1200" dirty="0">
                <a:solidFill>
                  <a:schemeClr val="tx1"/>
                </a:solidFill>
                <a:effectLst/>
                <a:latin typeface="+mn-lt"/>
                <a:ea typeface="+mn-ea"/>
                <a:cs typeface="+mn-cs"/>
              </a:rPr>
              <a:t>Vikings officially converted for political reasons between 900 and 1100, slowly Christianizing.</a:t>
            </a:r>
          </a:p>
          <a:p>
            <a:r>
              <a:rPr lang="en-US" sz="1200" kern="1200" dirty="0">
                <a:solidFill>
                  <a:schemeClr val="tx1"/>
                </a:solidFill>
                <a:effectLst/>
                <a:latin typeface="+mn-lt"/>
                <a:ea typeface="+mn-ea"/>
                <a:cs typeface="+mn-cs"/>
              </a:rPr>
              <a:t>Against Turks, crusades lasting 200 years.</a:t>
            </a:r>
          </a:p>
          <a:p>
            <a:r>
              <a:rPr lang="en-US" sz="1200" kern="1200" dirty="0">
                <a:solidFill>
                  <a:schemeClr val="tx1"/>
                </a:solidFill>
                <a:effectLst/>
                <a:latin typeface="+mn-lt"/>
                <a:ea typeface="+mn-ea"/>
                <a:cs typeface="+mn-cs"/>
              </a:rPr>
              <a:t>Muslim-Christian relations have been poisoned by this for most of the last millennium.</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35</a:t>
            </a:fld>
            <a:endParaRPr lang="en-US"/>
          </a:p>
        </p:txBody>
      </p:sp>
    </p:spTree>
    <p:extLst>
      <p:ext uri="{BB962C8B-B14F-4D97-AF65-F5344CB8AC3E}">
        <p14:creationId xmlns:p14="http://schemas.microsoft.com/office/powerpoint/2010/main" val="59179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development of this period is the rise of the Mongol Empire under </a:t>
            </a:r>
            <a:r>
              <a:rPr lang="en-US" dirty="0" err="1"/>
              <a:t>Ghenghis</a:t>
            </a:r>
            <a:r>
              <a:rPr lang="en-US" dirty="0"/>
              <a:t> Khan. But there is another story that was taking place in the background, behind the stories of war and politics.</a:t>
            </a:r>
          </a:p>
        </p:txBody>
      </p:sp>
      <p:sp>
        <p:nvSpPr>
          <p:cNvPr id="4" name="Slide Number Placeholder 3"/>
          <p:cNvSpPr>
            <a:spLocks noGrp="1"/>
          </p:cNvSpPr>
          <p:nvPr>
            <p:ph type="sldNum" sz="quarter" idx="5"/>
          </p:nvPr>
        </p:nvSpPr>
        <p:spPr/>
        <p:txBody>
          <a:bodyPr/>
          <a:lstStyle/>
          <a:p>
            <a:fld id="{1799E41A-5CDF-4F3C-B6D2-147E613FD6E7}" type="slidenum">
              <a:rPr lang="en-US" smtClean="0"/>
              <a:t>36</a:t>
            </a:fld>
            <a:endParaRPr lang="en-US"/>
          </a:p>
        </p:txBody>
      </p:sp>
    </p:spTree>
    <p:extLst>
      <p:ext uri="{BB962C8B-B14F-4D97-AF65-F5344CB8AC3E}">
        <p14:creationId xmlns:p14="http://schemas.microsoft.com/office/powerpoint/2010/main" val="1958981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The good news has reached many of the Mongol tribes!</a:t>
            </a:r>
          </a:p>
          <a:p>
            <a:pPr lvl="0"/>
            <a:r>
              <a:rPr lang="en-US" sz="1200" kern="1200" dirty="0">
                <a:solidFill>
                  <a:schemeClr val="tx1"/>
                </a:solidFill>
                <a:effectLst/>
                <a:latin typeface="+mn-lt"/>
                <a:ea typeface="+mn-ea"/>
                <a:cs typeface="+mn-cs"/>
              </a:rPr>
              <a:t>The widowed Queen </a:t>
            </a:r>
            <a:r>
              <a:rPr lang="en-US" sz="1200" kern="1200" dirty="0" err="1">
                <a:solidFill>
                  <a:schemeClr val="tx1"/>
                </a:solidFill>
                <a:effectLst/>
                <a:latin typeface="+mn-lt"/>
                <a:ea typeface="+mn-ea"/>
                <a:cs typeface="+mn-cs"/>
              </a:rPr>
              <a:t>Sorkhakhtani</a:t>
            </a:r>
            <a:r>
              <a:rPr lang="en-US" sz="1200" kern="1200" dirty="0">
                <a:solidFill>
                  <a:schemeClr val="tx1"/>
                </a:solidFill>
                <a:effectLst/>
                <a:latin typeface="+mn-lt"/>
                <a:ea typeface="+mn-ea"/>
                <a:cs typeface="+mn-cs"/>
              </a:rPr>
              <a:t> asks for advice</a:t>
            </a:r>
          </a:p>
          <a:p>
            <a:r>
              <a:rPr lang="en-US" sz="1200" b="1" kern="1200" dirty="0">
                <a:solidFill>
                  <a:schemeClr val="tx1"/>
                </a:solidFill>
                <a:effectLst/>
                <a:latin typeface="+mn-lt"/>
                <a:ea typeface="+mn-ea"/>
                <a:cs typeface="+mn-cs"/>
              </a:rPr>
              <a:t>Should she marry a violent, cruel, and foolish man to exert godly influence on the empire?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Or should she steward her provinces and focus on raising her own sons as wise, God-fearing men?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37</a:t>
            </a:fld>
            <a:endParaRPr lang="en-US"/>
          </a:p>
        </p:txBody>
      </p:sp>
    </p:spTree>
    <p:extLst>
      <p:ext uri="{BB962C8B-B14F-4D97-AF65-F5344CB8AC3E}">
        <p14:creationId xmlns:p14="http://schemas.microsoft.com/office/powerpoint/2010/main" val="2512749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Sorkhakhtani</a:t>
            </a:r>
            <a:r>
              <a:rPr lang="en-US" sz="1200" kern="1200" dirty="0">
                <a:solidFill>
                  <a:schemeClr val="tx1"/>
                </a:solidFill>
                <a:effectLst/>
                <a:latin typeface="+mn-lt"/>
                <a:ea typeface="+mn-ea"/>
                <a:cs typeface="+mn-cs"/>
              </a:rPr>
              <a:t> turned down the proposal of marriage, and raised her 4 sons. Of those 4, one became Great Khan over all the Mongols, one became </a:t>
            </a:r>
            <a:r>
              <a:rPr lang="en-US" sz="1200" kern="1200" dirty="0" err="1">
                <a:solidFill>
                  <a:schemeClr val="tx1"/>
                </a:solidFill>
                <a:effectLst/>
                <a:latin typeface="+mn-lt"/>
                <a:ea typeface="+mn-ea"/>
                <a:cs typeface="+mn-cs"/>
              </a:rPr>
              <a:t>Ilkhan</a:t>
            </a:r>
            <a:r>
              <a:rPr lang="en-US" sz="1200" kern="1200" dirty="0">
                <a:solidFill>
                  <a:schemeClr val="tx1"/>
                </a:solidFill>
                <a:effectLst/>
                <a:latin typeface="+mn-lt"/>
                <a:ea typeface="+mn-ea"/>
                <a:cs typeface="+mn-cs"/>
              </a:rPr>
              <a:t> over Persia, one became Kublai Khan. Each was famed for their wisdom and their tolerant attitude toward other religions. Though none of them became Christians, all were married to Christian princesses. Christianity flourished in the Mongol period, though it never gained the dominance it had in Europe. When the traveler Marco Polo met with Kublai Khan, the great Khan even extended an invitation to send 100 missionaries to reinforce Christianity in his empire. In the end, one missionary arrived, 18 years later. </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38</a:t>
            </a:fld>
            <a:endParaRPr lang="en-US"/>
          </a:p>
        </p:txBody>
      </p:sp>
    </p:spTree>
    <p:extLst>
      <p:ext uri="{BB962C8B-B14F-4D97-AF65-F5344CB8AC3E}">
        <p14:creationId xmlns:p14="http://schemas.microsoft.com/office/powerpoint/2010/main" val="78598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Epoch, we’ve dealt heavily with one question, in three different lights:</a:t>
            </a:r>
          </a:p>
          <a:p>
            <a:pPr lvl="0"/>
            <a:r>
              <a:rPr lang="en-US" sz="1200" kern="1200" dirty="0">
                <a:solidFill>
                  <a:schemeClr val="tx1"/>
                </a:solidFill>
                <a:effectLst/>
                <a:latin typeface="+mn-lt"/>
                <a:ea typeface="+mn-ea"/>
                <a:cs typeface="+mn-cs"/>
              </a:rPr>
              <a:t>When Christian people have power, how do we exercise that in a way that doesn’t compromise the message of Christ?</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39</a:t>
            </a:fld>
            <a:endParaRPr lang="en-US"/>
          </a:p>
        </p:txBody>
      </p:sp>
    </p:spTree>
    <p:extLst>
      <p:ext uri="{BB962C8B-B14F-4D97-AF65-F5344CB8AC3E}">
        <p14:creationId xmlns:p14="http://schemas.microsoft.com/office/powerpoint/2010/main" val="2616790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epoch sees immense changes around the world. Europe undergoes some profound challenges, while the Mongols fade, and seaborne trade brings new challenges.</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40</a:t>
            </a:fld>
            <a:endParaRPr lang="en-US"/>
          </a:p>
        </p:txBody>
      </p:sp>
    </p:spTree>
    <p:extLst>
      <p:ext uri="{BB962C8B-B14F-4D97-AF65-F5344CB8AC3E}">
        <p14:creationId xmlns:p14="http://schemas.microsoft.com/office/powerpoint/2010/main" val="219079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difficult task, for all of us:</a:t>
            </a:r>
          </a:p>
          <a:p>
            <a:r>
              <a:rPr lang="en-US" sz="1200" kern="1200" dirty="0">
                <a:solidFill>
                  <a:schemeClr val="tx1"/>
                </a:solidFill>
                <a:effectLst/>
                <a:latin typeface="+mn-lt"/>
                <a:ea typeface="+mn-ea"/>
                <a:cs typeface="+mn-cs"/>
              </a:rPr>
              <a:t>	Nearly 2000 years, 5 continents, in 2 hours.</a:t>
            </a:r>
          </a:p>
          <a:p>
            <a:r>
              <a:rPr lang="en-US" sz="1200" kern="1200" dirty="0">
                <a:solidFill>
                  <a:schemeClr val="tx1"/>
                </a:solidFill>
                <a:effectLst/>
                <a:latin typeface="+mn-lt"/>
                <a:ea typeface="+mn-ea"/>
                <a:cs typeface="+mn-cs"/>
              </a:rPr>
              <a:t>	(I still haven’t managed to get through all 2000 years in one go yet—I usually end up having to drop the last 400 years. Blame the people who put the syllabus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History is a difficult thing: little bits of information from people who thought and lived very differently from the way we do.</a:t>
            </a:r>
          </a:p>
          <a:p>
            <a:r>
              <a:rPr lang="en-US" sz="1200" kern="1200" dirty="0">
                <a:solidFill>
                  <a:schemeClr val="tx1"/>
                </a:solidFill>
                <a:effectLst/>
                <a:latin typeface="+mn-lt"/>
                <a:ea typeface="+mn-ea"/>
                <a:cs typeface="+mn-cs"/>
              </a:rPr>
              <a:t>The realities of history are always interpreted through someone’s lens, so the same event often has multiple interpretations</a:t>
            </a:r>
          </a:p>
          <a:p>
            <a:r>
              <a:rPr lang="en-US" sz="1200" kern="1200" dirty="0">
                <a:solidFill>
                  <a:schemeClr val="tx1"/>
                </a:solidFill>
                <a:effectLst/>
                <a:latin typeface="+mn-lt"/>
                <a:ea typeface="+mn-ea"/>
                <a:cs typeface="+mn-cs"/>
              </a:rPr>
              <a:t>So we need a framework and a viewpoint.</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a:t>
            </a:fld>
            <a:endParaRPr lang="en-US"/>
          </a:p>
        </p:txBody>
      </p:sp>
    </p:spTree>
    <p:extLst>
      <p:ext uri="{BB962C8B-B14F-4D97-AF65-F5344CB8AC3E}">
        <p14:creationId xmlns:p14="http://schemas.microsoft.com/office/powerpoint/2010/main" val="4069681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upper classes are Christian, but most people relate to God </a:t>
            </a:r>
            <a:r>
              <a:rPr lang="en-US" sz="1200" kern="1200" dirty="0" err="1">
                <a:solidFill>
                  <a:schemeClr val="tx1"/>
                </a:solidFill>
                <a:effectLst/>
                <a:latin typeface="+mn-lt"/>
                <a:ea typeface="+mn-ea"/>
                <a:cs typeface="+mn-cs"/>
              </a:rPr>
              <a:t>transactionally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church has become heavily corrupt, selling pieces of paper that supposedly grant forgiveness of sins.</a:t>
            </a:r>
          </a:p>
          <a:p>
            <a:r>
              <a:rPr lang="en-US" sz="1200" kern="1200" dirty="0">
                <a:solidFill>
                  <a:schemeClr val="tx1"/>
                </a:solidFill>
                <a:effectLst/>
                <a:latin typeface="+mn-lt"/>
                <a:ea typeface="+mn-ea"/>
                <a:cs typeface="+mn-cs"/>
              </a:rPr>
              <a:t>Anti-monastic reformers say we need to get the monks out of the monasteries and get them preaching to normal people in their own language.</a:t>
            </a:r>
          </a:p>
          <a:p>
            <a:r>
              <a:rPr lang="en-US" sz="1200" kern="1200" dirty="0">
                <a:solidFill>
                  <a:schemeClr val="tx1"/>
                </a:solidFill>
                <a:effectLst/>
                <a:latin typeface="+mn-lt"/>
                <a:ea typeface="+mn-ea"/>
                <a:cs typeface="+mn-cs"/>
              </a:rPr>
              <a:t>Other reformers see a need for a more profound monasticism, selling everything, living on alms, wandering the country to do the work of Christ.</a:t>
            </a:r>
          </a:p>
          <a:p>
            <a:r>
              <a:rPr lang="en-US" sz="1200" kern="1200" dirty="0">
                <a:solidFill>
                  <a:schemeClr val="tx1"/>
                </a:solidFill>
                <a:effectLst/>
                <a:latin typeface="+mn-lt"/>
                <a:ea typeface="+mn-ea"/>
                <a:cs typeface="+mn-cs"/>
              </a:rPr>
              <a:t>Should we join the anti-monastic reformers?</a:t>
            </a:r>
          </a:p>
          <a:p>
            <a:r>
              <a:rPr lang="en-US" sz="1200" kern="1200" dirty="0">
                <a:solidFill>
                  <a:schemeClr val="tx1"/>
                </a:solidFill>
                <a:effectLst/>
                <a:latin typeface="+mn-lt"/>
                <a:ea typeface="+mn-ea"/>
                <a:cs typeface="+mn-cs"/>
              </a:rPr>
              <a:t>Or do we need a new, more radical form of monastic devotion?</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41</a:t>
            </a:fld>
            <a:endParaRPr lang="en-US"/>
          </a:p>
        </p:txBody>
      </p:sp>
    </p:spTree>
    <p:extLst>
      <p:ext uri="{BB962C8B-B14F-4D97-AF65-F5344CB8AC3E}">
        <p14:creationId xmlns:p14="http://schemas.microsoft.com/office/powerpoint/2010/main" val="998853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Both happened. The mendicant orders excelled at taking the gospel to places it had not yet reached</a:t>
            </a:r>
          </a:p>
          <a:p>
            <a:r>
              <a:rPr lang="en-US" sz="1200" kern="1200" dirty="0">
                <a:solidFill>
                  <a:schemeClr val="tx1"/>
                </a:solidFill>
                <a:effectLst/>
                <a:latin typeface="+mn-lt"/>
                <a:ea typeface="+mn-ea"/>
                <a:cs typeface="+mn-cs"/>
              </a:rPr>
              <a:t>The reformed churches excelled at taking Christianity beyond the elite to the common people, using new translations, an increased focus on scripture, preaching, and rationalist theology.</a:t>
            </a:r>
          </a:p>
          <a:p>
            <a:r>
              <a:rPr lang="en-US" sz="1200" kern="1200" dirty="0">
                <a:solidFill>
                  <a:schemeClr val="tx1"/>
                </a:solidFill>
                <a:effectLst/>
                <a:latin typeface="+mn-lt"/>
                <a:ea typeface="+mn-ea"/>
                <a:cs typeface="+mn-cs"/>
              </a:rPr>
              <a:t>But both spent a great deal of their energy and resources fighting each other</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42</a:t>
            </a:fld>
            <a:endParaRPr lang="en-US"/>
          </a:p>
        </p:txBody>
      </p:sp>
    </p:spTree>
    <p:extLst>
      <p:ext uri="{BB962C8B-B14F-4D97-AF65-F5344CB8AC3E}">
        <p14:creationId xmlns:p14="http://schemas.microsoft.com/office/powerpoint/2010/main" val="369054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anti-Mongol response, the Church of the East nearly disappears, persecuted by Muslims in Persia, and Confucians in China.</a:t>
            </a:r>
          </a:p>
          <a:p>
            <a:r>
              <a:rPr lang="en-US" sz="1200" kern="1200" dirty="0">
                <a:solidFill>
                  <a:schemeClr val="tx1"/>
                </a:solidFill>
                <a:effectLst/>
                <a:latin typeface="+mn-lt"/>
                <a:ea typeface="+mn-ea"/>
                <a:cs typeface="+mn-cs"/>
              </a:rPr>
              <a:t>But just as Nestorian influence is fading, Franciscan, Dominican, and Jesuit missionaries begin to arrive from Europe.</a:t>
            </a:r>
          </a:p>
          <a:p>
            <a:r>
              <a:rPr lang="en-US" sz="1200" kern="1200" dirty="0">
                <a:solidFill>
                  <a:schemeClr val="tx1"/>
                </a:solidFill>
                <a:effectLst/>
                <a:latin typeface="+mn-lt"/>
                <a:ea typeface="+mn-ea"/>
                <a:cs typeface="+mn-cs"/>
              </a:rPr>
              <a:t>Matteo Ricci arrives in </a:t>
            </a:r>
            <a:r>
              <a:rPr lang="en-US" sz="1200" kern="1200" dirty="0" err="1">
                <a:solidFill>
                  <a:schemeClr val="tx1"/>
                </a:solidFill>
                <a:effectLst/>
                <a:latin typeface="+mn-lt"/>
                <a:ea typeface="+mn-ea"/>
                <a:cs typeface="+mn-cs"/>
              </a:rPr>
              <a:t>Zhàoqìng</a:t>
            </a:r>
            <a:r>
              <a:rPr lang="en-US" sz="1200" kern="1200" dirty="0">
                <a:solidFill>
                  <a:schemeClr val="tx1"/>
                </a:solidFill>
                <a:effectLst/>
                <a:latin typeface="+mn-lt"/>
                <a:ea typeface="+mn-ea"/>
                <a:cs typeface="+mn-cs"/>
              </a:rPr>
              <a:t>, eager to proclaim Christ. Some expect him to open a church and start holding Mass in Latin right away. But he is thinking about it more deeply. He sees that the people in </a:t>
            </a:r>
            <a:r>
              <a:rPr lang="en-US" sz="1200" kern="1200" dirty="0" err="1">
                <a:solidFill>
                  <a:schemeClr val="tx1"/>
                </a:solidFill>
                <a:effectLst/>
                <a:latin typeface="+mn-lt"/>
                <a:ea typeface="+mn-ea"/>
                <a:cs typeface="+mn-cs"/>
              </a:rPr>
              <a:t>Zhàoqìng</a:t>
            </a:r>
            <a:r>
              <a:rPr lang="en-US" sz="1200" kern="1200" dirty="0">
                <a:solidFill>
                  <a:schemeClr val="tx1"/>
                </a:solidFill>
                <a:effectLst/>
                <a:latin typeface="+mn-lt"/>
                <a:ea typeface="+mn-ea"/>
                <a:cs typeface="+mn-cs"/>
              </a:rPr>
              <a:t> respect the Confucian scholars.</a:t>
            </a:r>
          </a:p>
          <a:p>
            <a:r>
              <a:rPr lang="en-US" sz="1200" kern="1200" dirty="0">
                <a:solidFill>
                  <a:schemeClr val="tx1"/>
                </a:solidFill>
                <a:effectLst/>
                <a:latin typeface="+mn-lt"/>
                <a:ea typeface="+mn-ea"/>
                <a:cs typeface="+mn-cs"/>
              </a:rPr>
              <a:t>Should he spend the time to become a Confucian scholar, so that he can present the faith in Confucian terms, with that stature?</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43</a:t>
            </a:fld>
            <a:endParaRPr lang="en-US"/>
          </a:p>
        </p:txBody>
      </p:sp>
    </p:spTree>
    <p:extLst>
      <p:ext uri="{BB962C8B-B14F-4D97-AF65-F5344CB8AC3E}">
        <p14:creationId xmlns:p14="http://schemas.microsoft.com/office/powerpoint/2010/main" val="734091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Ricci did indeed become a Confucian scholar, and became a respected member of the intellectual life of the Chinese capital, Beijing. He was known for presenting the gospel not as a foreign concept, but as the fulfillment of Chinese, and especially Confucian worship of the Lord of Heaven (</a:t>
            </a:r>
            <a:r>
              <a:rPr lang="en-US" sz="1200" kern="1200" dirty="0" err="1">
                <a:solidFill>
                  <a:schemeClr val="tx1"/>
                </a:solidFill>
                <a:effectLst/>
                <a:latin typeface="+mn-lt"/>
                <a:ea typeface="+mn-ea"/>
                <a:cs typeface="+mn-cs"/>
              </a:rPr>
              <a:t>Tiānzhǔ</a:t>
            </a:r>
            <a:r>
              <a:rPr lang="en-US" sz="1200" kern="1200" dirty="0">
                <a:solidFill>
                  <a:schemeClr val="tx1"/>
                </a:solidFill>
                <a:effectLst/>
                <a:latin typeface="+mn-lt"/>
                <a:ea typeface="+mn-ea"/>
                <a:cs typeface="+mn-cs"/>
              </a:rPr>
              <a:t>). He gets in trouble with other Christians for his support of ancestor veneration </a:t>
            </a:r>
          </a:p>
          <a:p>
            <a:r>
              <a:rPr lang="en-US" sz="1200" kern="1200" dirty="0">
                <a:solidFill>
                  <a:schemeClr val="tx1"/>
                </a:solidFill>
                <a:effectLst/>
                <a:latin typeface="+mn-lt"/>
                <a:ea typeface="+mn-ea"/>
                <a:cs typeface="+mn-cs"/>
              </a:rPr>
              <a:t>By 1692, the emperor had issued an edict of toleration of Christianity, elevating it to an equal status with Confucianism</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44</a:t>
            </a:fld>
            <a:endParaRPr lang="en-US"/>
          </a:p>
        </p:txBody>
      </p:sp>
    </p:spTree>
    <p:extLst>
      <p:ext uri="{BB962C8B-B14F-4D97-AF65-F5344CB8AC3E}">
        <p14:creationId xmlns:p14="http://schemas.microsoft.com/office/powerpoint/2010/main" val="2263403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word we hear from the Nubian church is a request for </a:t>
            </a:r>
            <a:r>
              <a:rPr lang="en-US" sz="1200" kern="1200" dirty="0" err="1">
                <a:solidFill>
                  <a:schemeClr val="tx1"/>
                </a:solidFill>
                <a:effectLst/>
                <a:latin typeface="+mn-lt"/>
                <a:ea typeface="+mn-ea"/>
                <a:cs typeface="+mn-cs"/>
              </a:rPr>
              <a:t>for</a:t>
            </a:r>
            <a:r>
              <a:rPr lang="en-US" sz="1200" kern="1200" dirty="0">
                <a:solidFill>
                  <a:schemeClr val="tx1"/>
                </a:solidFill>
                <a:effectLst/>
                <a:latin typeface="+mn-lt"/>
                <a:ea typeface="+mn-ea"/>
                <a:cs typeface="+mn-cs"/>
              </a:rPr>
              <a:t> priests submitted to the King of Ethiopia, because they had lost contact with the church in Egypt, and were not training priests of their own.</a:t>
            </a:r>
          </a:p>
          <a:p>
            <a:r>
              <a:rPr lang="en-US" sz="1200" kern="1200" dirty="0">
                <a:solidFill>
                  <a:schemeClr val="tx1"/>
                </a:solidFill>
                <a:effectLst/>
                <a:latin typeface="+mn-lt"/>
                <a:ea typeface="+mn-ea"/>
                <a:cs typeface="+mn-cs"/>
              </a:rPr>
              <a:t>At about the same time, on the Southwest coast of Africa, King Afonso I, aka </a:t>
            </a:r>
            <a:r>
              <a:rPr lang="en-US" sz="1200" kern="1200" dirty="0" err="1">
                <a:solidFill>
                  <a:schemeClr val="tx1"/>
                </a:solidFill>
                <a:effectLst/>
                <a:latin typeface="+mn-lt"/>
                <a:ea typeface="+mn-ea"/>
                <a:cs typeface="+mn-cs"/>
              </a:rPr>
              <a:t>Mvemba</a:t>
            </a:r>
            <a:r>
              <a:rPr lang="en-US" sz="1200" kern="1200" dirty="0">
                <a:solidFill>
                  <a:schemeClr val="tx1"/>
                </a:solidFill>
                <a:effectLst/>
                <a:latin typeface="+mn-lt"/>
                <a:ea typeface="+mn-ea"/>
                <a:cs typeface="+mn-cs"/>
              </a:rPr>
              <a:t> a Nzinga is wrestling with his own question about clergy. He’s been visited by Portuguese explorers and slave traders, but priests came along on one of the ships, and taught him about Jesus. He has become a passionate follower of Jesus, and wants to see the gospel spread throughout his kingdom. He is deciding between asking the Portuguese to send priests to evangelize his country, or getting locals, less well trained in the gospel, to spread the word.</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45</a:t>
            </a:fld>
            <a:endParaRPr lang="en-US"/>
          </a:p>
        </p:txBody>
      </p:sp>
    </p:spTree>
    <p:extLst>
      <p:ext uri="{BB962C8B-B14F-4D97-AF65-F5344CB8AC3E}">
        <p14:creationId xmlns:p14="http://schemas.microsoft.com/office/powerpoint/2010/main" val="1065494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King Afonso is remembered for his commitment to bringing the message of Jesus to his country, and to educating his people</a:t>
            </a:r>
          </a:p>
          <a:p>
            <a:pPr lvl="0"/>
            <a:r>
              <a:rPr lang="en-US" sz="1200" kern="1200" dirty="0">
                <a:solidFill>
                  <a:schemeClr val="tx1"/>
                </a:solidFill>
                <a:effectLst/>
                <a:latin typeface="+mn-lt"/>
                <a:ea typeface="+mn-ea"/>
                <a:cs typeface="+mn-cs"/>
              </a:rPr>
              <a:t>The chaplain sent to assist him recalls him studying theological textbooks to find ways to merge Angolan religious traditions with Christianity until falling asleep over the textbooks</a:t>
            </a:r>
          </a:p>
          <a:p>
            <a:pPr lvl="0"/>
            <a:r>
              <a:rPr lang="en-US" sz="1200" kern="1200" dirty="0">
                <a:solidFill>
                  <a:schemeClr val="tx1"/>
                </a:solidFill>
                <a:effectLst/>
                <a:latin typeface="+mn-lt"/>
                <a:ea typeface="+mn-ea"/>
                <a:cs typeface="+mn-cs"/>
              </a:rPr>
              <a:t>He recruited and supported a large number of lay, Angolan teachers to spread the gospel throughout the country</a:t>
            </a:r>
          </a:p>
          <a:p>
            <a:pPr lvl="0"/>
            <a:r>
              <a:rPr lang="en-US" sz="1200" kern="1200" dirty="0">
                <a:solidFill>
                  <a:schemeClr val="tx1"/>
                </a:solidFill>
                <a:effectLst/>
                <a:latin typeface="+mn-lt"/>
                <a:ea typeface="+mn-ea"/>
                <a:cs typeface="+mn-cs"/>
              </a:rPr>
              <a:t>Despite anti-religious policies under communist rule from 1977-1991, Angola remains over 90% Christian, more or less evenly split between Catholics and Protestants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46</a:t>
            </a:fld>
            <a:endParaRPr lang="en-US"/>
          </a:p>
        </p:txBody>
      </p:sp>
    </p:spTree>
    <p:extLst>
      <p:ext uri="{BB962C8B-B14F-4D97-AF65-F5344CB8AC3E}">
        <p14:creationId xmlns:p14="http://schemas.microsoft.com/office/powerpoint/2010/main" val="1926188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tragic epoch, we’ve engaged some other key missiological questions:</a:t>
            </a:r>
          </a:p>
          <a:p>
            <a:pPr lvl="0"/>
            <a:r>
              <a:rPr lang="en-US" sz="1200" kern="1200" dirty="0">
                <a:solidFill>
                  <a:schemeClr val="tx1"/>
                </a:solidFill>
                <a:effectLst/>
                <a:latin typeface="+mn-lt"/>
                <a:ea typeface="+mn-ea"/>
                <a:cs typeface="+mn-cs"/>
              </a:rPr>
              <a:t>Do we need sodality-like structures? Why?</a:t>
            </a:r>
          </a:p>
          <a:p>
            <a:pPr lvl="0"/>
            <a:r>
              <a:rPr lang="en-US" sz="1200" kern="1200" dirty="0">
                <a:solidFill>
                  <a:schemeClr val="tx1"/>
                </a:solidFill>
                <a:effectLst/>
                <a:latin typeface="+mn-lt"/>
                <a:ea typeface="+mn-ea"/>
                <a:cs typeface="+mn-cs"/>
              </a:rPr>
              <a:t>What happens when indigenous churches are not self-theologizing?</a:t>
            </a:r>
          </a:p>
          <a:p>
            <a:pPr lvl="0"/>
            <a:r>
              <a:rPr lang="en-US" sz="1200" kern="1200" dirty="0">
                <a:solidFill>
                  <a:schemeClr val="tx1"/>
                </a:solidFill>
                <a:effectLst/>
                <a:latin typeface="+mn-lt"/>
                <a:ea typeface="+mn-ea"/>
                <a:cs typeface="+mn-cs"/>
              </a:rPr>
              <a:t>What happens when churches are not self-governing, self-supporting, or self-</a:t>
            </a:r>
            <a:r>
              <a:rPr lang="en-US" sz="1200" kern="1200" dirty="0" err="1">
                <a:solidFill>
                  <a:schemeClr val="tx1"/>
                </a:solidFill>
                <a:effectLst/>
                <a:latin typeface="+mn-lt"/>
                <a:ea typeface="+mn-ea"/>
                <a:cs typeface="+mn-cs"/>
              </a:rPr>
              <a:t>propogating</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47</a:t>
            </a:fld>
            <a:endParaRPr lang="en-US"/>
          </a:p>
        </p:txBody>
      </p:sp>
    </p:spTree>
    <p:extLst>
      <p:ext uri="{BB962C8B-B14F-4D97-AF65-F5344CB8AC3E}">
        <p14:creationId xmlns:p14="http://schemas.microsoft.com/office/powerpoint/2010/main" val="3172198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Shortly before this epoch begins, Europeans discover reliable sea routes across the Atlantic Ocean. This gives them access to North and South American natural resources. This, along with the labor of enslaved people from Africa provides Europe the economic boost that it needs to dominate and colonize most of the rest of the Old World—Africa and Asia, for several centuries. Europe’s colonial expansion posed a new set of challenges for European missionaries and for those they spoke with about Jesus.</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48</a:t>
            </a:fld>
            <a:endParaRPr lang="en-US"/>
          </a:p>
        </p:txBody>
      </p:sp>
    </p:spTree>
    <p:extLst>
      <p:ext uri="{BB962C8B-B14F-4D97-AF65-F5344CB8AC3E}">
        <p14:creationId xmlns:p14="http://schemas.microsoft.com/office/powerpoint/2010/main" val="14248906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In 1707 , the first Lutheran missionaries were sent out to a Danish colony</a:t>
            </a:r>
          </a:p>
          <a:p>
            <a:pPr lvl="0"/>
            <a:r>
              <a:rPr lang="en-US" sz="1200" kern="1200" dirty="0">
                <a:solidFill>
                  <a:schemeClr val="tx1"/>
                </a:solidFill>
                <a:effectLst/>
                <a:latin typeface="+mn-lt"/>
                <a:ea typeface="+mn-ea"/>
                <a:cs typeface="+mn-cs"/>
              </a:rPr>
              <a:t>They found Jesuits had already been at work there for 100 years</a:t>
            </a:r>
          </a:p>
          <a:p>
            <a:pPr lvl="0"/>
            <a:r>
              <a:rPr lang="en-US" sz="1200" kern="1200" dirty="0">
                <a:solidFill>
                  <a:schemeClr val="tx1"/>
                </a:solidFill>
                <a:effectLst/>
                <a:latin typeface="+mn-lt"/>
                <a:ea typeface="+mn-ea"/>
                <a:cs typeface="+mn-cs"/>
              </a:rPr>
              <a:t>Both emphasize local language and literature</a:t>
            </a:r>
          </a:p>
          <a:p>
            <a:pPr lvl="0"/>
            <a:r>
              <a:rPr lang="en-US" sz="1200" kern="1200" dirty="0">
                <a:solidFill>
                  <a:schemeClr val="tx1"/>
                </a:solidFill>
                <a:effectLst/>
                <a:latin typeface="+mn-lt"/>
                <a:ea typeface="+mn-ea"/>
                <a:cs typeface="+mn-cs"/>
              </a:rPr>
              <a:t>Jesuits preferred to adopt local styles and  worship customs, while Lutherans preferred simplicity, but a bigger question loomed:</a:t>
            </a:r>
          </a:p>
          <a:p>
            <a:r>
              <a:rPr lang="en-US" sz="1200" kern="1200" dirty="0">
                <a:solidFill>
                  <a:schemeClr val="tx1"/>
                </a:solidFill>
                <a:effectLst/>
                <a:latin typeface="+mn-lt"/>
                <a:ea typeface="+mn-ea"/>
                <a:cs typeface="+mn-cs"/>
              </a:rPr>
              <a:t>Should the new missionaries follow custom by evangelizing high and low castes separately?</a:t>
            </a:r>
          </a:p>
          <a:p>
            <a:r>
              <a:rPr lang="en-US" sz="1200" kern="1200" dirty="0">
                <a:solidFill>
                  <a:schemeClr val="tx1"/>
                </a:solidFill>
                <a:effectLst/>
                <a:latin typeface="+mn-lt"/>
                <a:ea typeface="+mn-ea"/>
                <a:cs typeface="+mn-cs"/>
              </a:rPr>
              <a:t>Or should they insist on bringing different castes together in Christ?</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49</a:t>
            </a:fld>
            <a:endParaRPr lang="en-US"/>
          </a:p>
        </p:txBody>
      </p:sp>
    </p:spTree>
    <p:extLst>
      <p:ext uri="{BB962C8B-B14F-4D97-AF65-F5344CB8AC3E}">
        <p14:creationId xmlns:p14="http://schemas.microsoft.com/office/powerpoint/2010/main" val="8592477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Careful histories of the Catholic communities show that the Jesuit way:</a:t>
            </a:r>
          </a:p>
          <a:p>
            <a:pPr lvl="1"/>
            <a:r>
              <a:rPr lang="en-US" sz="1200" kern="1200" dirty="0">
                <a:solidFill>
                  <a:schemeClr val="tx1"/>
                </a:solidFill>
                <a:effectLst/>
                <a:latin typeface="+mn-lt"/>
                <a:ea typeface="+mn-ea"/>
                <a:cs typeface="+mn-cs"/>
              </a:rPr>
              <a:t>They regarded caste distinction as a neutral, not idolatrous social division</a:t>
            </a:r>
          </a:p>
          <a:p>
            <a:pPr lvl="1"/>
            <a:r>
              <a:rPr lang="en-US" sz="1200" kern="1200" dirty="0">
                <a:solidFill>
                  <a:schemeClr val="tx1"/>
                </a:solidFill>
                <a:effectLst/>
                <a:latin typeface="+mn-lt"/>
                <a:ea typeface="+mn-ea"/>
                <a:cs typeface="+mn-cs"/>
              </a:rPr>
              <a:t>Initially appealed heavily to upper-castes</a:t>
            </a:r>
          </a:p>
          <a:p>
            <a:pPr lvl="1"/>
            <a:r>
              <a:rPr lang="en-US" sz="1200" kern="1200" dirty="0">
                <a:solidFill>
                  <a:schemeClr val="tx1"/>
                </a:solidFill>
                <a:effectLst/>
                <a:latin typeface="+mn-lt"/>
                <a:ea typeface="+mn-ea"/>
                <a:cs typeface="+mn-cs"/>
              </a:rPr>
              <a:t>Got caught up in the ritual-political world in ways similar to Hindu shrines</a:t>
            </a:r>
          </a:p>
          <a:p>
            <a:pPr lvl="1"/>
            <a:r>
              <a:rPr lang="en-US" sz="1200" kern="1200" dirty="0">
                <a:solidFill>
                  <a:schemeClr val="tx1"/>
                </a:solidFill>
                <a:effectLst/>
                <a:latin typeface="+mn-lt"/>
                <a:ea typeface="+mn-ea"/>
                <a:cs typeface="+mn-cs"/>
              </a:rPr>
              <a:t>But eventually also became resources for lower-caste political assertion.</a:t>
            </a:r>
          </a:p>
          <a:p>
            <a:pPr lvl="0"/>
            <a:r>
              <a:rPr lang="en-US" sz="1200" kern="1200" dirty="0">
                <a:solidFill>
                  <a:schemeClr val="tx1"/>
                </a:solidFill>
                <a:effectLst/>
                <a:latin typeface="+mn-lt"/>
                <a:ea typeface="+mn-ea"/>
                <a:cs typeface="+mn-cs"/>
              </a:rPr>
              <a:t>Lutherans initially followed the Jesuit example, and permitted Caste distinctions, with some differences</a:t>
            </a:r>
          </a:p>
          <a:p>
            <a:pPr lvl="1"/>
            <a:r>
              <a:rPr lang="en-US" sz="1200" kern="1200" dirty="0">
                <a:solidFill>
                  <a:schemeClr val="tx1"/>
                </a:solidFill>
                <a:effectLst/>
                <a:latin typeface="+mn-lt"/>
                <a:ea typeface="+mn-ea"/>
                <a:cs typeface="+mn-cs"/>
              </a:rPr>
              <a:t>Their mission appealed more to lower-caste Hindus</a:t>
            </a:r>
          </a:p>
          <a:p>
            <a:pPr lvl="1"/>
            <a:r>
              <a:rPr lang="en-US" sz="1200" kern="1200" dirty="0">
                <a:solidFill>
                  <a:schemeClr val="tx1"/>
                </a:solidFill>
                <a:effectLst/>
                <a:latin typeface="+mn-lt"/>
                <a:ea typeface="+mn-ea"/>
                <a:cs typeface="+mn-cs"/>
              </a:rPr>
              <a:t>In the 1830s, attempted to insist on renunciation of caste</a:t>
            </a:r>
          </a:p>
          <a:p>
            <a:pPr lvl="1"/>
            <a:r>
              <a:rPr lang="en-US" sz="1200" kern="1200" dirty="0">
                <a:solidFill>
                  <a:schemeClr val="tx1"/>
                </a:solidFill>
                <a:effectLst/>
                <a:latin typeface="+mn-lt"/>
                <a:ea typeface="+mn-ea"/>
                <a:cs typeface="+mn-cs"/>
              </a:rPr>
              <a:t>This resulted in a split in the church</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50</a:t>
            </a:fld>
            <a:endParaRPr lang="en-US"/>
          </a:p>
        </p:txBody>
      </p:sp>
    </p:spTree>
    <p:extLst>
      <p:ext uri="{BB962C8B-B14F-4D97-AF65-F5344CB8AC3E}">
        <p14:creationId xmlns:p14="http://schemas.microsoft.com/office/powerpoint/2010/main" val="334951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Space: Clover leaf map, based on even older maps that thought of the world as having 3 continents, a way of seeing the world that goes back (at least to 636).</a:t>
            </a:r>
          </a:p>
          <a:p>
            <a:endParaRPr lang="en-US" dirty="0"/>
          </a:p>
          <a:p>
            <a:r>
              <a:rPr lang="en-US" dirty="0"/>
              <a:t>(Yes, they had known the earth was round for several centuries)</a:t>
            </a:r>
          </a:p>
          <a:p>
            <a:r>
              <a:rPr lang="en-US" dirty="0"/>
              <a:t>They were intended as a simplified projection of one hemisphere of a globe. There were significant arguments about whether the other side was entirely water, or whether there existed other land masses—antipodes--on the assumption that God wouldn’t create an asymmetric world. Most everyone agreed that the antipodes couldn’t be populated, as that would render Jesus’ command to his disciples to “make disciples of all nations” impossible, since the antipodes were agreed to be unreachable.</a:t>
            </a:r>
          </a:p>
        </p:txBody>
      </p:sp>
      <p:sp>
        <p:nvSpPr>
          <p:cNvPr id="4" name="Slide Number Placeholder 3"/>
          <p:cNvSpPr>
            <a:spLocks noGrp="1"/>
          </p:cNvSpPr>
          <p:nvPr>
            <p:ph type="sldNum" sz="quarter" idx="10"/>
          </p:nvPr>
        </p:nvSpPr>
        <p:spPr/>
        <p:txBody>
          <a:bodyPr/>
          <a:lstStyle/>
          <a:p>
            <a:fld id="{1799E41A-5CDF-4F3C-B6D2-147E613FD6E7}" type="slidenum">
              <a:rPr lang="en-US" smtClean="0"/>
              <a:t>5</a:t>
            </a:fld>
            <a:endParaRPr lang="en-US"/>
          </a:p>
        </p:txBody>
      </p:sp>
    </p:spTree>
    <p:extLst>
      <p:ext uri="{BB962C8B-B14F-4D97-AF65-F5344CB8AC3E}">
        <p14:creationId xmlns:p14="http://schemas.microsoft.com/office/powerpoint/2010/main" val="11708579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Europe and the Antipodes: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Moravian Missionaries sought to reach out to Iroquois, Mohican, Shawnee, and Lenape tribes in Pennsylvania</a:t>
            </a:r>
          </a:p>
          <a:p>
            <a:pPr lvl="0"/>
            <a:r>
              <a:rPr lang="en-US" sz="1200" kern="1200" dirty="0">
                <a:solidFill>
                  <a:schemeClr val="tx1"/>
                </a:solidFill>
                <a:effectLst/>
                <a:latin typeface="+mn-lt"/>
                <a:ea typeface="+mn-ea"/>
                <a:cs typeface="+mn-cs"/>
              </a:rPr>
              <a:t>English Puritan missionaries had attempted to extract Indian believers, disconnecting them from their tribes and teaching them English ways.</a:t>
            </a:r>
          </a:p>
          <a:p>
            <a:pPr lvl="0"/>
            <a:r>
              <a:rPr lang="en-US" sz="1200" kern="1200" dirty="0">
                <a:solidFill>
                  <a:schemeClr val="tx1"/>
                </a:solidFill>
                <a:effectLst/>
                <a:latin typeface="+mn-lt"/>
                <a:ea typeface="+mn-ea"/>
                <a:cs typeface="+mn-cs"/>
              </a:rPr>
              <a:t>French Catholic missionaries spread themselves out, becoming parts of existing tribe, seeking to convert tribes as a whole</a:t>
            </a:r>
          </a:p>
          <a:p>
            <a:r>
              <a:rPr lang="en-US" sz="1200" kern="1200" dirty="0">
                <a:solidFill>
                  <a:schemeClr val="tx1"/>
                </a:solidFill>
                <a:effectLst/>
                <a:latin typeface="+mn-lt"/>
                <a:ea typeface="+mn-ea"/>
                <a:cs typeface="+mn-cs"/>
              </a:rPr>
              <a:t>Should we seek to extract new believers from their tribes into new Christian communities?</a:t>
            </a:r>
          </a:p>
          <a:p>
            <a:r>
              <a:rPr lang="en-US" sz="1200" kern="1200" dirty="0">
                <a:solidFill>
                  <a:schemeClr val="tx1"/>
                </a:solidFill>
                <a:effectLst/>
                <a:latin typeface="+mn-lt"/>
                <a:ea typeface="+mn-ea"/>
                <a:cs typeface="+mn-cs"/>
              </a:rPr>
              <a:t>Or should we seek to let go of our European settlements in order to preach the gospel to tribes that already live here?</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51</a:t>
            </a:fld>
            <a:endParaRPr lang="en-US"/>
          </a:p>
        </p:txBody>
      </p:sp>
    </p:spTree>
    <p:extLst>
      <p:ext uri="{BB962C8B-B14F-4D97-AF65-F5344CB8AC3E}">
        <p14:creationId xmlns:p14="http://schemas.microsoft.com/office/powerpoint/2010/main" val="1646126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Zeisberger</a:t>
            </a:r>
            <a:r>
              <a:rPr lang="en-US" sz="1200" kern="1200" dirty="0">
                <a:solidFill>
                  <a:schemeClr val="tx1"/>
                </a:solidFill>
                <a:effectLst/>
                <a:latin typeface="+mn-lt"/>
                <a:ea typeface="+mn-ea"/>
                <a:cs typeface="+mn-cs"/>
              </a:rPr>
              <a:t> went to live with many of the local tribes, and brought many to faith</a:t>
            </a:r>
          </a:p>
          <a:p>
            <a:pPr lvl="0"/>
            <a:r>
              <a:rPr lang="en-US" sz="1200" kern="1200" dirty="0">
                <a:solidFill>
                  <a:schemeClr val="tx1"/>
                </a:solidFill>
                <a:effectLst/>
                <a:latin typeface="+mn-lt"/>
                <a:ea typeface="+mn-ea"/>
                <a:cs typeface="+mn-cs"/>
              </a:rPr>
              <a:t>Many, rejected by their tribes, ended up gathering into Christian Indian villages</a:t>
            </a:r>
          </a:p>
          <a:p>
            <a:pPr lvl="0"/>
            <a:r>
              <a:rPr lang="en-US" sz="1200" kern="1200" dirty="0">
                <a:solidFill>
                  <a:schemeClr val="tx1"/>
                </a:solidFill>
                <a:effectLst/>
                <a:latin typeface="+mn-lt"/>
                <a:ea typeface="+mn-ea"/>
                <a:cs typeface="+mn-cs"/>
              </a:rPr>
              <a:t>But in 1782, US Militiamen came upon one of the villages—Gnadenhutten, Ohio. The militiamen voted to massacre the Indians and burn down their village</a:t>
            </a:r>
          </a:p>
          <a:p>
            <a:pPr lvl="0"/>
            <a:r>
              <a:rPr lang="en-US" sz="1200" kern="1200" dirty="0">
                <a:solidFill>
                  <a:schemeClr val="tx1"/>
                </a:solidFill>
                <a:effectLst/>
                <a:latin typeface="+mn-lt"/>
                <a:ea typeface="+mn-ea"/>
                <a:cs typeface="+mn-cs"/>
              </a:rPr>
              <a:t>No criminal charges were filed</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52</a:t>
            </a:fld>
            <a:endParaRPr lang="en-US"/>
          </a:p>
        </p:txBody>
      </p:sp>
    </p:spTree>
    <p:extLst>
      <p:ext uri="{BB962C8B-B14F-4D97-AF65-F5344CB8AC3E}">
        <p14:creationId xmlns:p14="http://schemas.microsoft.com/office/powerpoint/2010/main" val="935259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David Livingstone writes for advice about disrupting the slave trade</a:t>
            </a:r>
          </a:p>
          <a:p>
            <a:pPr lvl="0"/>
            <a:r>
              <a:rPr lang="en-US" sz="1200" kern="1200" dirty="0">
                <a:solidFill>
                  <a:schemeClr val="tx1"/>
                </a:solidFill>
                <a:effectLst/>
                <a:latin typeface="+mn-lt"/>
                <a:ea typeface="+mn-ea"/>
                <a:cs typeface="+mn-cs"/>
              </a:rPr>
              <a:t>He has an opportunity in Zambia to attempt to open a new trade route to develop local farming and industry</a:t>
            </a:r>
          </a:p>
          <a:p>
            <a:r>
              <a:rPr lang="en-US" sz="1200" kern="1200" dirty="0">
                <a:solidFill>
                  <a:schemeClr val="tx1"/>
                </a:solidFill>
                <a:effectLst/>
                <a:latin typeface="+mn-lt"/>
                <a:ea typeface="+mn-ea"/>
                <a:cs typeface="+mn-cs"/>
              </a:rPr>
              <a:t>Should he work with this community to usher in economic change?</a:t>
            </a:r>
          </a:p>
          <a:p>
            <a:r>
              <a:rPr lang="en-US" sz="1200" kern="1200" dirty="0">
                <a:solidFill>
                  <a:schemeClr val="tx1"/>
                </a:solidFill>
                <a:effectLst/>
                <a:latin typeface="+mn-lt"/>
                <a:ea typeface="+mn-ea"/>
                <a:cs typeface="+mn-cs"/>
              </a:rPr>
              <a:t>Or is mixing economics with the gospel going to advance the cause of trade more than the cause of Christ?</a:t>
            </a:r>
          </a:p>
          <a:p>
            <a:r>
              <a:rPr lang="en-US" sz="1200" i="1" kern="1200" dirty="0">
                <a:solidFill>
                  <a:schemeClr val="tx1"/>
                </a:solidFill>
                <a:effectLst/>
                <a:latin typeface="+mn-lt"/>
                <a:ea typeface="+mn-ea"/>
                <a:cs typeface="+mn-cs"/>
              </a:rPr>
              <a:t>What was your answer?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53</a:t>
            </a:fld>
            <a:endParaRPr lang="en-US"/>
          </a:p>
        </p:txBody>
      </p:sp>
    </p:spTree>
    <p:extLst>
      <p:ext uri="{BB962C8B-B14F-4D97-AF65-F5344CB8AC3E}">
        <p14:creationId xmlns:p14="http://schemas.microsoft.com/office/powerpoint/2010/main" val="4100628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Here’s what happened: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Livingstone decided to make the trip, and opened a river-based trade route from West Africa to East Africa</a:t>
            </a:r>
          </a:p>
          <a:p>
            <a:pPr lvl="0"/>
            <a:r>
              <a:rPr lang="en-US" sz="1200" kern="1200" dirty="0">
                <a:solidFill>
                  <a:schemeClr val="tx1"/>
                </a:solidFill>
                <a:effectLst/>
                <a:latin typeface="+mn-lt"/>
                <a:ea typeface="+mn-ea"/>
                <a:cs typeface="+mn-cs"/>
              </a:rPr>
              <a:t>The economies of African countries shifted profoundly. Slavery was eventually outlawed</a:t>
            </a:r>
          </a:p>
          <a:p>
            <a:pPr lvl="0"/>
            <a:r>
              <a:rPr lang="en-US" sz="1200" kern="1200" dirty="0">
                <a:solidFill>
                  <a:schemeClr val="tx1"/>
                </a:solidFill>
                <a:effectLst/>
                <a:latin typeface="+mn-lt"/>
                <a:ea typeface="+mn-ea"/>
                <a:cs typeface="+mn-cs"/>
              </a:rPr>
              <a:t>However, many parts of Africa became economically dependent on colonizing countries</a:t>
            </a:r>
          </a:p>
          <a:p>
            <a:pPr lvl="0"/>
            <a:r>
              <a:rPr lang="en-US" sz="1200" kern="1200" dirty="0">
                <a:solidFill>
                  <a:schemeClr val="tx1"/>
                </a:solidFill>
                <a:effectLst/>
                <a:latin typeface="+mn-lt"/>
                <a:ea typeface="+mn-ea"/>
                <a:cs typeface="+mn-cs"/>
              </a:rPr>
              <a:t>To this day, many criticize Christian missionaries for legitimizing imperial conquest and economic exploitation</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54</a:t>
            </a:fld>
            <a:endParaRPr lang="en-US"/>
          </a:p>
        </p:txBody>
      </p:sp>
    </p:spTree>
    <p:extLst>
      <p:ext uri="{BB962C8B-B14F-4D97-AF65-F5344CB8AC3E}">
        <p14:creationId xmlns:p14="http://schemas.microsoft.com/office/powerpoint/2010/main" val="3469136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epoch we get increasingly close to the modern day, and with it to some unsolved questions.</a:t>
            </a:r>
          </a:p>
          <a:p>
            <a:pPr lvl="0"/>
            <a:r>
              <a:rPr lang="en-US" sz="1200" kern="1200" dirty="0">
                <a:solidFill>
                  <a:schemeClr val="tx1"/>
                </a:solidFill>
                <a:effectLst/>
                <a:latin typeface="+mn-lt"/>
                <a:ea typeface="+mn-ea"/>
                <a:cs typeface="+mn-cs"/>
              </a:rPr>
              <a:t>How should the gospel be preached in societies divided by caste, race, language, and other divides?</a:t>
            </a:r>
          </a:p>
          <a:p>
            <a:pPr lvl="0"/>
            <a:r>
              <a:rPr lang="en-US" sz="1200" kern="1200" dirty="0">
                <a:solidFill>
                  <a:schemeClr val="tx1"/>
                </a:solidFill>
                <a:effectLst/>
                <a:latin typeface="+mn-lt"/>
                <a:ea typeface="+mn-ea"/>
                <a:cs typeface="+mn-cs"/>
              </a:rPr>
              <a:t>How do we preach Jesus to Native Americans, Aboriginal Australians, and others whose lands were taken by settler colonists?</a:t>
            </a:r>
          </a:p>
          <a:p>
            <a:pPr lvl="0"/>
            <a:r>
              <a:rPr lang="en-US" sz="1200" kern="1200" dirty="0">
                <a:solidFill>
                  <a:schemeClr val="tx1"/>
                </a:solidFill>
                <a:effectLst/>
                <a:latin typeface="+mn-lt"/>
                <a:ea typeface="+mn-ea"/>
                <a:cs typeface="+mn-cs"/>
              </a:rPr>
              <a:t> Can it be helpful to mix business and preaching the gospel? When and how?</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55</a:t>
            </a:fld>
            <a:endParaRPr lang="en-US"/>
          </a:p>
        </p:txBody>
      </p:sp>
    </p:spTree>
    <p:extLst>
      <p:ext uri="{BB962C8B-B14F-4D97-AF65-F5344CB8AC3E}">
        <p14:creationId xmlns:p14="http://schemas.microsoft.com/office/powerpoint/2010/main" val="24417205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 now I leave you with one final thought. All of these people, Clement, Eusebius and </a:t>
            </a:r>
            <a:r>
              <a:rPr lang="en-US" dirty="0" err="1"/>
              <a:t>Aphrahat</a:t>
            </a:r>
            <a:r>
              <a:rPr lang="en-US" dirty="0"/>
              <a:t>, Brigid, Za-Michael, and Timothy, </a:t>
            </a:r>
            <a:r>
              <a:rPr lang="en-US" dirty="0" err="1"/>
              <a:t>Giorgios</a:t>
            </a:r>
            <a:r>
              <a:rPr lang="en-US" dirty="0"/>
              <a:t>, </a:t>
            </a:r>
            <a:r>
              <a:rPr lang="en-US" dirty="0" err="1"/>
              <a:t>Sorkhakhtani</a:t>
            </a:r>
            <a:r>
              <a:rPr lang="en-US" dirty="0"/>
              <a:t>, Katie, Matteo, Afonso, </a:t>
            </a:r>
            <a:r>
              <a:rPr lang="en-US" dirty="0" err="1"/>
              <a:t>Barthlomaus</a:t>
            </a:r>
            <a:r>
              <a:rPr lang="en-US" dirty="0"/>
              <a:t>, Anna, David, and so many others whose stories we haven’t had time to tell—mystics and teachers, lovers of the poor and preachers to the great—millions upon millions of believers across continents and across the ages have taken their places as witnesses to what Christ has done. The book of Hebrews offers us an image of these men and women of faith cheering for us like older brothers and sisters cheering at a track meet, saying “Keep going! Drop whatever is holding you back! Keep your eyes on King Jesus! He is worthy, </a:t>
            </a:r>
            <a:r>
              <a:rPr lang="en-US" sz="1200" b="0" i="0" kern="1200" dirty="0">
                <a:solidFill>
                  <a:schemeClr val="tx1"/>
                </a:solidFill>
                <a:effectLst/>
                <a:latin typeface="+mn-lt"/>
                <a:ea typeface="+mn-ea"/>
                <a:cs typeface="+mn-cs"/>
              </a:rPr>
              <a:t>for he was slain, and by his blood he ransomed people for God from every tribe and language and people and nation, and he has made them a kingdom and priests to our God, and they shall reign on the earth. To him who sits on the throne and to the Lamb be blessing and honor and glory and might forever and ever!”</a:t>
            </a:r>
            <a:endParaRPr lang="en-US" dirty="0"/>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56</a:t>
            </a:fld>
            <a:endParaRPr lang="en-US"/>
          </a:p>
        </p:txBody>
      </p:sp>
    </p:spTree>
    <p:extLst>
      <p:ext uri="{BB962C8B-B14F-4D97-AF65-F5344CB8AC3E}">
        <p14:creationId xmlns:p14="http://schemas.microsoft.com/office/powerpoint/2010/main" val="4253200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all of these are </a:t>
            </a:r>
          </a:p>
        </p:txBody>
      </p:sp>
      <p:sp>
        <p:nvSpPr>
          <p:cNvPr id="4" name="Slide Number Placeholder 3"/>
          <p:cNvSpPr>
            <a:spLocks noGrp="1"/>
          </p:cNvSpPr>
          <p:nvPr>
            <p:ph type="sldNum" sz="quarter" idx="10"/>
          </p:nvPr>
        </p:nvSpPr>
        <p:spPr/>
        <p:txBody>
          <a:bodyPr/>
          <a:lstStyle/>
          <a:p>
            <a:fld id="{1799E41A-5CDF-4F3C-B6D2-147E613FD6E7}" type="slidenum">
              <a:rPr lang="en-US" smtClean="0"/>
              <a:t>6</a:t>
            </a:fld>
            <a:endParaRPr lang="en-US"/>
          </a:p>
        </p:txBody>
      </p:sp>
    </p:spTree>
    <p:extLst>
      <p:ext uri="{BB962C8B-B14F-4D97-AF65-F5344CB8AC3E}">
        <p14:creationId xmlns:p14="http://schemas.microsoft.com/office/powerpoint/2010/main" val="2372713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Time: Winter’s framework of 400 year “epochs”</a:t>
            </a:r>
          </a:p>
        </p:txBody>
      </p:sp>
      <p:sp>
        <p:nvSpPr>
          <p:cNvPr id="4" name="Slide Number Placeholder 3"/>
          <p:cNvSpPr>
            <a:spLocks noGrp="1"/>
          </p:cNvSpPr>
          <p:nvPr>
            <p:ph type="sldNum" sz="quarter" idx="5"/>
          </p:nvPr>
        </p:nvSpPr>
        <p:spPr/>
        <p:txBody>
          <a:bodyPr/>
          <a:lstStyle/>
          <a:p>
            <a:fld id="{1799E41A-5CDF-4F3C-B6D2-147E613FD6E7}" type="slidenum">
              <a:rPr lang="en-US" smtClean="0"/>
              <a:t>7</a:t>
            </a:fld>
            <a:endParaRPr lang="en-US"/>
          </a:p>
        </p:txBody>
      </p:sp>
    </p:spTree>
    <p:extLst>
      <p:ext uri="{BB962C8B-B14F-4D97-AF65-F5344CB8AC3E}">
        <p14:creationId xmlns:p14="http://schemas.microsoft.com/office/powerpoint/2010/main" val="265473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Through contemporary missiology and missions history</a:t>
            </a:r>
          </a:p>
          <a:p>
            <a:pPr lvl="1"/>
            <a:r>
              <a:rPr lang="en-US" sz="1200" kern="1200" dirty="0">
                <a:solidFill>
                  <a:schemeClr val="tx1"/>
                </a:solidFill>
                <a:effectLst/>
                <a:latin typeface="+mn-lt"/>
                <a:ea typeface="+mn-ea"/>
                <a:cs typeface="+mn-cs"/>
              </a:rPr>
              <a:t>(Rooted in the European tradition of history-writing, but newly realizing how much of the story the Eurocentric, male-centered history has been missing.)</a:t>
            </a:r>
          </a:p>
          <a:p>
            <a:pPr lvl="0"/>
            <a:r>
              <a:rPr lang="en-US" sz="1200" kern="1200" dirty="0">
                <a:solidFill>
                  <a:schemeClr val="tx1"/>
                </a:solidFill>
                <a:effectLst/>
                <a:latin typeface="+mn-lt"/>
                <a:ea typeface="+mn-ea"/>
                <a:cs typeface="+mn-cs"/>
              </a:rPr>
              <a:t>Attempting to see history through the eyes of people who lived there. </a:t>
            </a:r>
          </a:p>
          <a:p>
            <a:pPr lvl="1"/>
            <a:r>
              <a:rPr lang="en-US" sz="1200" kern="1200" dirty="0">
                <a:solidFill>
                  <a:schemeClr val="tx1"/>
                </a:solidFill>
                <a:effectLst/>
                <a:latin typeface="+mn-lt"/>
                <a:ea typeface="+mn-ea"/>
                <a:cs typeface="+mn-cs"/>
              </a:rPr>
              <a:t>It takes an act of imagination and empathy to try to understand another’s view of the world.</a:t>
            </a:r>
          </a:p>
          <a:p>
            <a:pPr lvl="1"/>
            <a:r>
              <a:rPr lang="en-US" sz="1200" kern="1200" dirty="0">
                <a:solidFill>
                  <a:schemeClr val="tx1"/>
                </a:solidFill>
                <a:effectLst/>
                <a:latin typeface="+mn-lt"/>
                <a:ea typeface="+mn-ea"/>
                <a:cs typeface="+mn-cs"/>
              </a:rPr>
              <a:t>Imaginative engagement: Fictional letters from historical figures write to ask for advice. I ask your groups to help them think through their decisions.</a:t>
            </a:r>
          </a:p>
          <a:p>
            <a:pPr lvl="0"/>
            <a:r>
              <a:rPr lang="en-US" sz="1200" kern="1200" dirty="0">
                <a:solidFill>
                  <a:schemeClr val="tx1"/>
                </a:solidFill>
                <a:effectLst/>
                <a:latin typeface="+mn-lt"/>
                <a:ea typeface="+mn-ea"/>
                <a:cs typeface="+mn-cs"/>
              </a:rPr>
              <a:t>Whose stories? </a:t>
            </a:r>
          </a:p>
          <a:p>
            <a:pPr lvl="1"/>
            <a:r>
              <a:rPr lang="en-US" sz="1200" kern="1200" dirty="0">
                <a:solidFill>
                  <a:schemeClr val="tx1"/>
                </a:solidFill>
                <a:effectLst/>
                <a:latin typeface="+mn-lt"/>
                <a:ea typeface="+mn-ea"/>
                <a:cs typeface="+mn-cs"/>
              </a:rPr>
              <a:t>People who had unique insights into key moments of the spread of the good news of Jesus to the nations – missionaries, queens, explorers and nuns</a:t>
            </a:r>
          </a:p>
          <a:p>
            <a:endParaRPr lang="en-US" dirty="0"/>
          </a:p>
        </p:txBody>
      </p:sp>
      <p:sp>
        <p:nvSpPr>
          <p:cNvPr id="4" name="Slide Number Placeholder 3"/>
          <p:cNvSpPr>
            <a:spLocks noGrp="1"/>
          </p:cNvSpPr>
          <p:nvPr>
            <p:ph type="sldNum" sz="quarter" idx="5"/>
          </p:nvPr>
        </p:nvSpPr>
        <p:spPr/>
        <p:txBody>
          <a:bodyPr/>
          <a:lstStyle/>
          <a:p>
            <a:fld id="{1799E41A-5CDF-4F3C-B6D2-147E613FD6E7}" type="slidenum">
              <a:rPr lang="en-US" smtClean="0"/>
              <a:t>8</a:t>
            </a:fld>
            <a:endParaRPr lang="en-US"/>
          </a:p>
        </p:txBody>
      </p:sp>
    </p:spTree>
    <p:extLst>
      <p:ext uri="{BB962C8B-B14F-4D97-AF65-F5344CB8AC3E}">
        <p14:creationId xmlns:p14="http://schemas.microsoft.com/office/powerpoint/2010/main" val="403981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one more conviction that shapes this viewpoint—something I grew up with in a team of Lutherans, Baptists, </a:t>
            </a:r>
            <a:r>
              <a:rPr lang="en-US" dirty="0" err="1"/>
              <a:t>Prebyterians</a:t>
            </a:r>
            <a:r>
              <a:rPr lang="en-US" dirty="0"/>
              <a:t>, Non-</a:t>
            </a:r>
            <a:r>
              <a:rPr lang="en-US" dirty="0" err="1"/>
              <a:t>denominationals</a:t>
            </a:r>
            <a:r>
              <a:rPr lang="en-US" dirty="0"/>
              <a:t>. Off the front lines, those distinctions can come to mean quite a lot, but for us, as we worked to proclaim Christ and him crucified, we routinely forgot that we were from such different theological backgrounds because what bound us together—Jesus—was so much more important.</a:t>
            </a:r>
          </a:p>
          <a:p>
            <a:endParaRPr lang="en-US" dirty="0"/>
          </a:p>
          <a:p>
            <a:r>
              <a:rPr lang="en-US" dirty="0"/>
              <a:t>Paul seems to have had the same sort of thing in mind when he wrote in 1 Corinthians 3:</a:t>
            </a:r>
          </a:p>
          <a:p>
            <a:endParaRPr lang="en-US" sz="1200" b="0" i="0" kern="1200" dirty="0">
              <a:solidFill>
                <a:schemeClr val="tx1"/>
              </a:solidFill>
              <a:effectLst/>
              <a:latin typeface="+mn-lt"/>
              <a:ea typeface="+mn-ea"/>
              <a:cs typeface="+mn-cs"/>
            </a:endParaRPr>
          </a:p>
          <a:p>
            <a:r>
              <a:rPr lang="en-US" sz="1200" b="1" i="0" kern="1200" baseline="30000" dirty="0">
                <a:solidFill>
                  <a:schemeClr val="tx1"/>
                </a:solidFill>
                <a:effectLst/>
                <a:latin typeface="+mn-lt"/>
                <a:ea typeface="+mn-ea"/>
                <a:cs typeface="+mn-cs"/>
              </a:rPr>
              <a:t>3 </a:t>
            </a:r>
            <a:r>
              <a:rPr lang="en-US" sz="1200" b="0" i="0" kern="1200" dirty="0">
                <a:solidFill>
                  <a:schemeClr val="tx1"/>
                </a:solidFill>
                <a:effectLst/>
                <a:latin typeface="+mn-lt"/>
                <a:ea typeface="+mn-ea"/>
                <a:cs typeface="+mn-cs"/>
              </a:rPr>
              <a:t>You’re still determined to live in the old way! Yes, wherever there is jealousy and quarrelling, doesn’t that mean you’re living in the old way, behaving as any merely human being might do? </a:t>
            </a:r>
            <a:r>
              <a:rPr lang="en-US" sz="1200" b="1" i="0" kern="1200" baseline="30000" dirty="0">
                <a:solidFill>
                  <a:schemeClr val="tx1"/>
                </a:solidFill>
                <a:effectLst/>
                <a:latin typeface="+mn-lt"/>
                <a:ea typeface="+mn-ea"/>
                <a:cs typeface="+mn-cs"/>
              </a:rPr>
              <a:t>4 </a:t>
            </a:r>
            <a:r>
              <a:rPr lang="en-US" sz="1200" b="0" i="0" kern="1200" dirty="0">
                <a:solidFill>
                  <a:schemeClr val="tx1"/>
                </a:solidFill>
                <a:effectLst/>
                <a:latin typeface="+mn-lt"/>
                <a:ea typeface="+mn-ea"/>
                <a:cs typeface="+mn-cs"/>
              </a:rPr>
              <a:t>When someone says ‘I’m with Paul!’, and someone else says ‘I’m with Apollos!’, are you not mere humans? </a:t>
            </a:r>
          </a:p>
          <a:p>
            <a:endParaRPr lang="en-US" sz="1200" b="0" i="0" kern="1200" baseline="30000" dirty="0">
              <a:solidFill>
                <a:schemeClr val="tx1"/>
              </a:solidFill>
              <a:effectLst/>
              <a:latin typeface="+mn-lt"/>
              <a:ea typeface="+mn-ea"/>
              <a:cs typeface="+mn-cs"/>
            </a:endParaRPr>
          </a:p>
          <a:p>
            <a:r>
              <a:rPr lang="en-US" sz="1200" b="1" i="0" kern="1200" baseline="30000" dirty="0">
                <a:solidFill>
                  <a:schemeClr val="tx1"/>
                </a:solidFill>
                <a:effectLst/>
                <a:latin typeface="+mn-lt"/>
                <a:ea typeface="+mn-ea"/>
                <a:cs typeface="+mn-cs"/>
              </a:rPr>
              <a:t>5 </a:t>
            </a:r>
            <a:r>
              <a:rPr lang="en-US" sz="1200" b="0" i="0" kern="1200" dirty="0">
                <a:solidFill>
                  <a:schemeClr val="tx1"/>
                </a:solidFill>
                <a:effectLst/>
                <a:latin typeface="+mn-lt"/>
                <a:ea typeface="+mn-ea"/>
                <a:cs typeface="+mn-cs"/>
              </a:rPr>
              <a:t>So what </a:t>
            </a:r>
            <a:r>
              <a:rPr lang="en-US" sz="1200" b="0" i="0" kern="1200" dirty="0" err="1">
                <a:solidFill>
                  <a:schemeClr val="tx1"/>
                </a:solidFill>
                <a:effectLst/>
                <a:latin typeface="+mn-lt"/>
                <a:ea typeface="+mn-ea"/>
                <a:cs typeface="+mn-cs"/>
              </a:rPr>
              <a:t>d’you</a:t>
            </a:r>
            <a:r>
              <a:rPr lang="en-US" sz="1200" b="0" i="0" kern="1200" dirty="0">
                <a:solidFill>
                  <a:schemeClr val="tx1"/>
                </a:solidFill>
                <a:effectLst/>
                <a:latin typeface="+mn-lt"/>
                <a:ea typeface="+mn-ea"/>
                <a:cs typeface="+mn-cs"/>
              </a:rPr>
              <a:t> suppose Apollos actually is? What </a:t>
            </a:r>
            <a:r>
              <a:rPr lang="en-US" sz="1200" b="0" i="0" kern="1200" dirty="0" err="1">
                <a:solidFill>
                  <a:schemeClr val="tx1"/>
                </a:solidFill>
                <a:effectLst/>
                <a:latin typeface="+mn-lt"/>
                <a:ea typeface="+mn-ea"/>
                <a:cs typeface="+mn-cs"/>
              </a:rPr>
              <a:t>d’you</a:t>
            </a:r>
            <a:r>
              <a:rPr lang="en-US" sz="1200" b="0" i="0" kern="1200" dirty="0">
                <a:solidFill>
                  <a:schemeClr val="tx1"/>
                </a:solidFill>
                <a:effectLst/>
                <a:latin typeface="+mn-lt"/>
                <a:ea typeface="+mn-ea"/>
                <a:cs typeface="+mn-cs"/>
              </a:rPr>
              <a:t> think Paul is? I’ll tell you: servants, through whom you came to faith, each one as the Lord gave. </a:t>
            </a:r>
            <a:r>
              <a:rPr lang="en-US" sz="1200" b="1" i="0" kern="1200" baseline="30000" dirty="0">
                <a:solidFill>
                  <a:schemeClr val="tx1"/>
                </a:solidFill>
                <a:effectLst/>
                <a:latin typeface="+mn-lt"/>
                <a:ea typeface="+mn-ea"/>
                <a:cs typeface="+mn-cs"/>
              </a:rPr>
              <a:t>6 </a:t>
            </a:r>
            <a:r>
              <a:rPr lang="en-US" sz="1200" b="0" i="0" kern="1200" dirty="0">
                <a:solidFill>
                  <a:schemeClr val="tx1"/>
                </a:solidFill>
                <a:effectLst/>
                <a:latin typeface="+mn-lt"/>
                <a:ea typeface="+mn-ea"/>
                <a:cs typeface="+mn-cs"/>
              </a:rPr>
              <a:t>I planted and Apollos watered, but it was God who gave the growth. </a:t>
            </a:r>
            <a:r>
              <a:rPr lang="en-US" sz="1200" b="1" i="0" kern="1200" baseline="30000" dirty="0">
                <a:solidFill>
                  <a:schemeClr val="tx1"/>
                </a:solidFill>
                <a:effectLst/>
                <a:latin typeface="+mn-lt"/>
                <a:ea typeface="+mn-ea"/>
                <a:cs typeface="+mn-cs"/>
              </a:rPr>
              <a:t>7 </a:t>
            </a:r>
            <a:r>
              <a:rPr lang="en-US" sz="1200" b="0" i="0" kern="1200" dirty="0">
                <a:solidFill>
                  <a:schemeClr val="tx1"/>
                </a:solidFill>
                <a:effectLst/>
                <a:latin typeface="+mn-lt"/>
                <a:ea typeface="+mn-ea"/>
                <a:cs typeface="+mn-cs"/>
              </a:rPr>
              <a:t>It follows that the person who plants isn’t anything special, and the person who waters isn’t anything special; what matters is God who gives the growth.</a:t>
            </a:r>
            <a:endParaRPr lang="en-US" sz="1200" b="0" i="0" kern="1200" baseline="30000" dirty="0">
              <a:solidFill>
                <a:schemeClr val="tx1"/>
              </a:solidFill>
              <a:effectLst/>
              <a:latin typeface="+mn-lt"/>
              <a:ea typeface="+mn-ea"/>
              <a:cs typeface="+mn-cs"/>
            </a:endParaRPr>
          </a:p>
          <a:p>
            <a:endParaRPr lang="en-US" sz="1200" b="0" i="0" kern="1200" baseline="30000" dirty="0">
              <a:solidFill>
                <a:schemeClr val="tx1"/>
              </a:solidFill>
              <a:effectLst/>
              <a:latin typeface="+mn-lt"/>
              <a:ea typeface="+mn-ea"/>
              <a:cs typeface="+mn-cs"/>
            </a:endParaRPr>
          </a:p>
          <a:p>
            <a:r>
              <a:rPr lang="en-US" sz="1200" b="1" i="0" kern="1200" baseline="30000" dirty="0">
                <a:solidFill>
                  <a:schemeClr val="tx1"/>
                </a:solidFill>
                <a:effectLst/>
                <a:latin typeface="+mn-lt"/>
                <a:ea typeface="+mn-ea"/>
                <a:cs typeface="+mn-cs"/>
              </a:rPr>
              <a:t>21 </a:t>
            </a:r>
            <a:r>
              <a:rPr lang="en-US" sz="1200" b="0" i="0" kern="1200" dirty="0">
                <a:solidFill>
                  <a:schemeClr val="tx1"/>
                </a:solidFill>
                <a:effectLst/>
                <a:latin typeface="+mn-lt"/>
                <a:ea typeface="+mn-ea"/>
                <a:cs typeface="+mn-cs"/>
              </a:rPr>
              <a:t>So don’t let anyone boast about mere human beings. For everything belongs to you, </a:t>
            </a:r>
            <a:r>
              <a:rPr lang="en-US" sz="1200" b="1" i="0" kern="1200" baseline="30000" dirty="0">
                <a:solidFill>
                  <a:schemeClr val="tx1"/>
                </a:solidFill>
                <a:effectLst/>
                <a:latin typeface="+mn-lt"/>
                <a:ea typeface="+mn-ea"/>
                <a:cs typeface="+mn-cs"/>
              </a:rPr>
              <a:t>22 </a:t>
            </a:r>
            <a:r>
              <a:rPr lang="en-US" sz="1200" b="0" i="0" kern="1200" dirty="0">
                <a:solidFill>
                  <a:schemeClr val="tx1"/>
                </a:solidFill>
                <a:effectLst/>
                <a:latin typeface="+mn-lt"/>
                <a:ea typeface="+mn-ea"/>
                <a:cs typeface="+mn-cs"/>
              </a:rPr>
              <a:t>whether it’s Paul or Apollos or Cephas, whether it’s the world or life or death, whether it’s the present or the future – everything belongs to you! </a:t>
            </a:r>
            <a:r>
              <a:rPr lang="en-US" sz="1200" b="1" i="0" kern="1200" baseline="30000" dirty="0">
                <a:solidFill>
                  <a:schemeClr val="tx1"/>
                </a:solidFill>
                <a:effectLst/>
                <a:latin typeface="+mn-lt"/>
                <a:ea typeface="+mn-ea"/>
                <a:cs typeface="+mn-cs"/>
              </a:rPr>
              <a:t>23 </a:t>
            </a:r>
            <a:r>
              <a:rPr lang="en-US" sz="1200" b="0" i="0" kern="1200" dirty="0">
                <a:solidFill>
                  <a:schemeClr val="tx1"/>
                </a:solidFill>
                <a:effectLst/>
                <a:latin typeface="+mn-lt"/>
                <a:ea typeface="+mn-ea"/>
                <a:cs typeface="+mn-cs"/>
              </a:rPr>
              <a:t>And you belong to the Messiah; and the Messiah belongs to God.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same way, I’d encourage you, for the time being, to set aside the differences in theology, for the moment, between Protestant, Catholic, Orthodox, Nestorian, </a:t>
            </a:r>
            <a:r>
              <a:rPr lang="en-US" sz="1200" b="0" i="0" kern="1200" dirty="0" err="1">
                <a:solidFill>
                  <a:schemeClr val="tx1"/>
                </a:solidFill>
                <a:effectLst/>
                <a:latin typeface="+mn-lt"/>
                <a:ea typeface="+mn-ea"/>
                <a:cs typeface="+mn-cs"/>
              </a:rPr>
              <a:t>Monophysite</a:t>
            </a:r>
            <a:r>
              <a:rPr lang="en-US" sz="1200" b="0" i="0" kern="1200" dirty="0">
                <a:solidFill>
                  <a:schemeClr val="tx1"/>
                </a:solidFill>
                <a:effectLst/>
                <a:latin typeface="+mn-lt"/>
                <a:ea typeface="+mn-ea"/>
                <a:cs typeface="+mn-cs"/>
              </a:rPr>
              <a:t>. To the degree that we are proclaiming Christ as Lord, we are all working together.</a:t>
            </a:r>
            <a:endParaRPr lang="en-US" dirty="0"/>
          </a:p>
        </p:txBody>
      </p:sp>
      <p:sp>
        <p:nvSpPr>
          <p:cNvPr id="4" name="Slide Number Placeholder 3"/>
          <p:cNvSpPr>
            <a:spLocks noGrp="1"/>
          </p:cNvSpPr>
          <p:nvPr>
            <p:ph type="sldNum" sz="quarter" idx="10"/>
          </p:nvPr>
        </p:nvSpPr>
        <p:spPr/>
        <p:txBody>
          <a:bodyPr/>
          <a:lstStyle/>
          <a:p>
            <a:fld id="{1799E41A-5CDF-4F3C-B6D2-147E613FD6E7}" type="slidenum">
              <a:rPr lang="en-US" smtClean="0"/>
              <a:t>9</a:t>
            </a:fld>
            <a:endParaRPr lang="en-US"/>
          </a:p>
        </p:txBody>
      </p:sp>
    </p:spTree>
    <p:extLst>
      <p:ext uri="{BB962C8B-B14F-4D97-AF65-F5344CB8AC3E}">
        <p14:creationId xmlns:p14="http://schemas.microsoft.com/office/powerpoint/2010/main" val="1867096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F99A5C2-4AC3-45D4-AA7E-6C1D610059A6}" type="datetimeFigureOut">
              <a:rPr lang="en-US" smtClean="0"/>
              <a:t>9/10/2020</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D692B2A7-83BF-4C85-AFBB-EE5486A1CA59}"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5935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9A5C2-4AC3-45D4-AA7E-6C1D610059A6}"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92B2A7-83BF-4C85-AFBB-EE5486A1CA59}" type="slidenum">
              <a:rPr lang="en-US" smtClean="0"/>
              <a:t>‹#›</a:t>
            </a:fld>
            <a:endParaRPr lang="en-US"/>
          </a:p>
        </p:txBody>
      </p:sp>
    </p:spTree>
    <p:extLst>
      <p:ext uri="{BB962C8B-B14F-4D97-AF65-F5344CB8AC3E}">
        <p14:creationId xmlns:p14="http://schemas.microsoft.com/office/powerpoint/2010/main" val="103613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9A5C2-4AC3-45D4-AA7E-6C1D610059A6}"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92B2A7-83BF-4C85-AFBB-EE5486A1CA59}" type="slidenum">
              <a:rPr lang="en-US" smtClean="0"/>
              <a:t>‹#›</a:t>
            </a:fld>
            <a:endParaRPr lang="en-US"/>
          </a:p>
        </p:txBody>
      </p:sp>
    </p:spTree>
    <p:extLst>
      <p:ext uri="{BB962C8B-B14F-4D97-AF65-F5344CB8AC3E}">
        <p14:creationId xmlns:p14="http://schemas.microsoft.com/office/powerpoint/2010/main" val="1915114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9A5C2-4AC3-45D4-AA7E-6C1D610059A6}"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92B2A7-83BF-4C85-AFBB-EE5486A1CA59}" type="slidenum">
              <a:rPr lang="en-US" smtClean="0"/>
              <a:t>‹#›</a:t>
            </a:fld>
            <a:endParaRPr lang="en-US"/>
          </a:p>
        </p:txBody>
      </p:sp>
    </p:spTree>
    <p:extLst>
      <p:ext uri="{BB962C8B-B14F-4D97-AF65-F5344CB8AC3E}">
        <p14:creationId xmlns:p14="http://schemas.microsoft.com/office/powerpoint/2010/main" val="3126599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99A5C2-4AC3-45D4-AA7E-6C1D610059A6}"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92B2A7-83BF-4C85-AFBB-EE5486A1CA59}"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13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99A5C2-4AC3-45D4-AA7E-6C1D610059A6}" type="datetimeFigureOut">
              <a:rPr lang="en-US" smtClean="0"/>
              <a:t>9/10/2020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92B2A7-83BF-4C85-AFBB-EE5486A1CA59}" type="slidenum">
              <a:rPr lang="en-US" smtClean="0"/>
              <a:t>‹#›</a:t>
            </a:fld>
            <a:endParaRPr lang="en-US"/>
          </a:p>
        </p:txBody>
      </p:sp>
    </p:spTree>
    <p:extLst>
      <p:ext uri="{BB962C8B-B14F-4D97-AF65-F5344CB8AC3E}">
        <p14:creationId xmlns:p14="http://schemas.microsoft.com/office/powerpoint/2010/main" val="3831370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99A5C2-4AC3-45D4-AA7E-6C1D610059A6}" type="datetimeFigureOut">
              <a:rPr lang="en-US" smtClean="0"/>
              <a:t>9/10/2020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92B2A7-83BF-4C85-AFBB-EE5486A1CA59}" type="slidenum">
              <a:rPr lang="en-US" smtClean="0"/>
              <a:t>‹#›</a:t>
            </a:fld>
            <a:endParaRPr lang="en-US"/>
          </a:p>
        </p:txBody>
      </p:sp>
    </p:spTree>
    <p:extLst>
      <p:ext uri="{BB962C8B-B14F-4D97-AF65-F5344CB8AC3E}">
        <p14:creationId xmlns:p14="http://schemas.microsoft.com/office/powerpoint/2010/main" val="1924204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99A5C2-4AC3-45D4-AA7E-6C1D610059A6}" type="datetimeFigureOut">
              <a:rPr lang="en-US" smtClean="0"/>
              <a:t>9/10/2020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92B2A7-83BF-4C85-AFBB-EE5486A1CA59}" type="slidenum">
              <a:rPr lang="en-US" smtClean="0"/>
              <a:t>‹#›</a:t>
            </a:fld>
            <a:endParaRPr lang="en-US"/>
          </a:p>
        </p:txBody>
      </p:sp>
    </p:spTree>
    <p:extLst>
      <p:ext uri="{BB962C8B-B14F-4D97-AF65-F5344CB8AC3E}">
        <p14:creationId xmlns:p14="http://schemas.microsoft.com/office/powerpoint/2010/main" val="3668789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9A5C2-4AC3-45D4-AA7E-6C1D610059A6}" type="datetimeFigureOut">
              <a:rPr lang="en-US" smtClean="0"/>
              <a:t>9/10/2020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92B2A7-83BF-4C85-AFBB-EE5486A1CA59}" type="slidenum">
              <a:rPr lang="en-US" smtClean="0"/>
              <a:t>‹#›</a:t>
            </a:fld>
            <a:endParaRPr lang="en-US"/>
          </a:p>
        </p:txBody>
      </p:sp>
    </p:spTree>
    <p:extLst>
      <p:ext uri="{BB962C8B-B14F-4D97-AF65-F5344CB8AC3E}">
        <p14:creationId xmlns:p14="http://schemas.microsoft.com/office/powerpoint/2010/main" val="282995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99A5C2-4AC3-45D4-AA7E-6C1D610059A6}" type="datetimeFigureOut">
              <a:rPr lang="en-US" smtClean="0"/>
              <a:t>9/10/2020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92B2A7-83BF-4C85-AFBB-EE5486A1CA59}" type="slidenum">
              <a:rPr lang="en-US" smtClean="0"/>
              <a:t>‹#›</a:t>
            </a:fld>
            <a:endParaRPr lang="en-US"/>
          </a:p>
        </p:txBody>
      </p:sp>
    </p:spTree>
    <p:extLst>
      <p:ext uri="{BB962C8B-B14F-4D97-AF65-F5344CB8AC3E}">
        <p14:creationId xmlns:p14="http://schemas.microsoft.com/office/powerpoint/2010/main" val="386798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99A5C2-4AC3-45D4-AA7E-6C1D610059A6}" type="datetimeFigureOut">
              <a:rPr lang="en-US" smtClean="0"/>
              <a:t>9/10/2020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92B2A7-83BF-4C85-AFBB-EE5486A1CA59}" type="slidenum">
              <a:rPr lang="en-US" smtClean="0"/>
              <a:t>‹#›</a:t>
            </a:fld>
            <a:endParaRPr lang="en-US"/>
          </a:p>
        </p:txBody>
      </p:sp>
    </p:spTree>
    <p:extLst>
      <p:ext uri="{BB962C8B-B14F-4D97-AF65-F5344CB8AC3E}">
        <p14:creationId xmlns:p14="http://schemas.microsoft.com/office/powerpoint/2010/main" val="286115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AF99A5C2-4AC3-45D4-AA7E-6C1D610059A6}" type="datetimeFigureOut">
              <a:rPr lang="en-US" smtClean="0"/>
              <a:t>9/10/2020</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D692B2A7-83BF-4C85-AFBB-EE5486A1CA59}" type="slidenum">
              <a:rPr lang="en-US" smtClean="0"/>
              <a:t>‹#›</a:t>
            </a:fld>
            <a:endParaRPr lang="en-US"/>
          </a:p>
        </p:txBody>
      </p:sp>
    </p:spTree>
    <p:extLst>
      <p:ext uri="{BB962C8B-B14F-4D97-AF65-F5344CB8AC3E}">
        <p14:creationId xmlns:p14="http://schemas.microsoft.com/office/powerpoint/2010/main" val="421732376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0.png"/><Relationship Id="rId7"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e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54.jp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4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4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0.jpg"/><Relationship Id="rId13" Type="http://schemas.openxmlformats.org/officeDocument/2006/relationships/image" Target="../media/image75.jpg"/><Relationship Id="rId18" Type="http://schemas.openxmlformats.org/officeDocument/2006/relationships/image" Target="../media/image95.jpg"/><Relationship Id="rId3" Type="http://schemas.openxmlformats.org/officeDocument/2006/relationships/image" Target="../media/image86.jpg"/><Relationship Id="rId7" Type="http://schemas.openxmlformats.org/officeDocument/2006/relationships/image" Target="../media/image89.jpg"/><Relationship Id="rId12" Type="http://schemas.openxmlformats.org/officeDocument/2006/relationships/image" Target="../media/image81.jpg"/><Relationship Id="rId17" Type="http://schemas.openxmlformats.org/officeDocument/2006/relationships/image" Target="../media/image94.jpg"/><Relationship Id="rId2" Type="http://schemas.openxmlformats.org/officeDocument/2006/relationships/notesSlide" Target="../notesSlides/notesSlide55.xml"/><Relationship Id="rId16" Type="http://schemas.openxmlformats.org/officeDocument/2006/relationships/image" Target="../media/image93.jpg"/><Relationship Id="rId20" Type="http://schemas.openxmlformats.org/officeDocument/2006/relationships/image" Target="../media/image79.jpg"/><Relationship Id="rId1" Type="http://schemas.openxmlformats.org/officeDocument/2006/relationships/slideLayout" Target="../slideLayouts/slideLayout2.xml"/><Relationship Id="rId6" Type="http://schemas.openxmlformats.org/officeDocument/2006/relationships/image" Target="../media/image53.jpg"/><Relationship Id="rId11" Type="http://schemas.openxmlformats.org/officeDocument/2006/relationships/image" Target="../media/image65.jpg"/><Relationship Id="rId5" Type="http://schemas.openxmlformats.org/officeDocument/2006/relationships/image" Target="../media/image88.jpg"/><Relationship Id="rId15" Type="http://schemas.openxmlformats.org/officeDocument/2006/relationships/image" Target="../media/image70.jpeg"/><Relationship Id="rId10" Type="http://schemas.openxmlformats.org/officeDocument/2006/relationships/image" Target="../media/image92.jpeg"/><Relationship Id="rId19" Type="http://schemas.openxmlformats.org/officeDocument/2006/relationships/image" Target="../media/image76.jpg"/><Relationship Id="rId4" Type="http://schemas.openxmlformats.org/officeDocument/2006/relationships/image" Target="../media/image87.jpg"/><Relationship Id="rId9" Type="http://schemas.openxmlformats.org/officeDocument/2006/relationships/image" Target="../media/image91.jpg"/><Relationship Id="rId14" Type="http://schemas.openxmlformats.org/officeDocument/2006/relationships/image" Target="../media/image69.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gif"/><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AFDC-7BA7-4526-9482-7F2F73D51325}"/>
              </a:ext>
            </a:extLst>
          </p:cNvPr>
          <p:cNvSpPr>
            <a:spLocks noGrp="1"/>
          </p:cNvSpPr>
          <p:nvPr>
            <p:ph type="ctrTitle"/>
          </p:nvPr>
        </p:nvSpPr>
        <p:spPr/>
        <p:txBody>
          <a:bodyPr>
            <a:normAutofit/>
          </a:bodyPr>
          <a:lstStyle/>
          <a:p>
            <a:r>
              <a:rPr lang="en-US" dirty="0"/>
              <a:t>The Expansion of the Christian Movement</a:t>
            </a:r>
          </a:p>
        </p:txBody>
      </p:sp>
      <p:sp>
        <p:nvSpPr>
          <p:cNvPr id="3" name="Subtitle 2">
            <a:extLst>
              <a:ext uri="{FF2B5EF4-FFF2-40B4-BE49-F238E27FC236}">
                <a16:creationId xmlns:a16="http://schemas.microsoft.com/office/drawing/2014/main" id="{CF6F78FA-DF22-41EF-9B25-A63D7C83D3A5}"/>
              </a:ext>
            </a:extLst>
          </p:cNvPr>
          <p:cNvSpPr>
            <a:spLocks noGrp="1"/>
          </p:cNvSpPr>
          <p:nvPr>
            <p:ph type="subTitle" idx="1"/>
          </p:nvPr>
        </p:nvSpPr>
        <p:spPr/>
        <p:txBody>
          <a:bodyPr/>
          <a:lstStyle/>
          <a:p>
            <a:r>
              <a:rPr lang="en-US" dirty="0"/>
              <a:t>Acts 28 – </a:t>
            </a:r>
            <a:r>
              <a:rPr lang="en-US"/>
              <a:t>AD 1900</a:t>
            </a:r>
            <a:endParaRPr lang="en-US" dirty="0"/>
          </a:p>
        </p:txBody>
      </p:sp>
    </p:spTree>
    <p:extLst>
      <p:ext uri="{BB962C8B-B14F-4D97-AF65-F5344CB8AC3E}">
        <p14:creationId xmlns:p14="http://schemas.microsoft.com/office/powerpoint/2010/main" val="42935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6D86A-A6CC-4230-9C60-3D95BDF90320}"/>
              </a:ext>
            </a:extLst>
          </p:cNvPr>
          <p:cNvSpPr>
            <a:spLocks noGrp="1"/>
          </p:cNvSpPr>
          <p:nvPr>
            <p:ph type="title"/>
          </p:nvPr>
        </p:nvSpPr>
        <p:spPr>
          <a:xfrm>
            <a:off x="1261872" y="365760"/>
            <a:ext cx="9692640" cy="1057261"/>
          </a:xfrm>
        </p:spPr>
        <p:txBody>
          <a:bodyPr/>
          <a:lstStyle/>
          <a:p>
            <a:r>
              <a:rPr lang="en-US" dirty="0"/>
              <a:t>Round 1: The world of the Apostles</a:t>
            </a:r>
          </a:p>
        </p:txBody>
      </p:sp>
      <p:pic>
        <p:nvPicPr>
          <p:cNvPr id="9" name="Content Placeholder 8">
            <a:extLst>
              <a:ext uri="{FF2B5EF4-FFF2-40B4-BE49-F238E27FC236}">
                <a16:creationId xmlns:a16="http://schemas.microsoft.com/office/drawing/2014/main" id="{6A5DDBDF-3D2D-4154-B862-33867B3E71F5}"/>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2495550" y="1774648"/>
            <a:ext cx="6127750" cy="4459642"/>
          </a:xfrm>
        </p:spPr>
      </p:pic>
      <p:pic>
        <p:nvPicPr>
          <p:cNvPr id="11" name="Picture 10">
            <a:extLst>
              <a:ext uri="{FF2B5EF4-FFF2-40B4-BE49-F238E27FC236}">
                <a16:creationId xmlns:a16="http://schemas.microsoft.com/office/drawing/2014/main" id="{2AAB175D-2EFF-439A-855C-A43143A7C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084" y="1774648"/>
            <a:ext cx="2149104" cy="1432378"/>
          </a:xfrm>
          <a:prstGeom prst="rect">
            <a:avLst/>
          </a:prstGeom>
        </p:spPr>
      </p:pic>
      <p:pic>
        <p:nvPicPr>
          <p:cNvPr id="13" name="Picture 12">
            <a:extLst>
              <a:ext uri="{FF2B5EF4-FFF2-40B4-BE49-F238E27FC236}">
                <a16:creationId xmlns:a16="http://schemas.microsoft.com/office/drawing/2014/main" id="{13729161-427D-4145-9042-1E88059CD6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6875" y="3712925"/>
            <a:ext cx="2292760" cy="2663308"/>
          </a:xfrm>
          <a:prstGeom prst="rect">
            <a:avLst/>
          </a:prstGeom>
        </p:spPr>
      </p:pic>
      <p:pic>
        <p:nvPicPr>
          <p:cNvPr id="15" name="Picture 14">
            <a:extLst>
              <a:ext uri="{FF2B5EF4-FFF2-40B4-BE49-F238E27FC236}">
                <a16:creationId xmlns:a16="http://schemas.microsoft.com/office/drawing/2014/main" id="{30B3A33E-A02E-450F-B631-5560948E25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426" y="3558653"/>
            <a:ext cx="2130891" cy="2817580"/>
          </a:xfrm>
          <a:prstGeom prst="rect">
            <a:avLst/>
          </a:prstGeom>
        </p:spPr>
      </p:pic>
      <p:pic>
        <p:nvPicPr>
          <p:cNvPr id="17" name="Picture 16">
            <a:extLst>
              <a:ext uri="{FF2B5EF4-FFF2-40B4-BE49-F238E27FC236}">
                <a16:creationId xmlns:a16="http://schemas.microsoft.com/office/drawing/2014/main" id="{0509F584-5BAD-4DF5-B36A-7EB910E1FCD9}"/>
              </a:ext>
            </a:extLst>
          </p:cNvPr>
          <p:cNvPicPr>
            <a:picLocks noChangeAspect="1"/>
          </p:cNvPicPr>
          <p:nvPr/>
        </p:nvPicPr>
        <p:blipFill rotWithShape="1">
          <a:blip r:embed="rId8">
            <a:extLst>
              <a:ext uri="{28A0092B-C50C-407E-A947-70E740481C1C}">
                <a14:useLocalDpi xmlns:a14="http://schemas.microsoft.com/office/drawing/2010/main" val="0"/>
              </a:ext>
            </a:extLst>
          </a:blip>
          <a:srcRect l="5429" r="5876"/>
          <a:stretch/>
        </p:blipFill>
        <p:spPr>
          <a:xfrm>
            <a:off x="8766875" y="1774648"/>
            <a:ext cx="2292760" cy="1829678"/>
          </a:xfrm>
          <a:prstGeom prst="rect">
            <a:avLst/>
          </a:prstGeom>
        </p:spPr>
      </p:pic>
    </p:spTree>
    <p:extLst>
      <p:ext uri="{BB962C8B-B14F-4D97-AF65-F5344CB8AC3E}">
        <p14:creationId xmlns:p14="http://schemas.microsoft.com/office/powerpoint/2010/main" val="2864858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AD08-8D82-404A-A9EF-C550B8568B1D}"/>
              </a:ext>
            </a:extLst>
          </p:cNvPr>
          <p:cNvSpPr>
            <a:spLocks noGrp="1"/>
          </p:cNvSpPr>
          <p:nvPr>
            <p:ph type="title"/>
          </p:nvPr>
        </p:nvSpPr>
        <p:spPr/>
        <p:txBody>
          <a:bodyPr/>
          <a:lstStyle/>
          <a:p>
            <a:r>
              <a:rPr lang="en-US" dirty="0"/>
              <a:t>Round One</a:t>
            </a:r>
          </a:p>
        </p:txBody>
      </p:sp>
      <p:sp>
        <p:nvSpPr>
          <p:cNvPr id="3" name="Content Placeholder 2">
            <a:extLst>
              <a:ext uri="{FF2B5EF4-FFF2-40B4-BE49-F238E27FC236}">
                <a16:creationId xmlns:a16="http://schemas.microsoft.com/office/drawing/2014/main" id="{B417300D-EF73-4E99-86F4-8EDB4D4C9D0E}"/>
              </a:ext>
            </a:extLst>
          </p:cNvPr>
          <p:cNvSpPr>
            <a:spLocks noGrp="1"/>
          </p:cNvSpPr>
          <p:nvPr>
            <p:ph idx="1"/>
          </p:nvPr>
        </p:nvSpPr>
        <p:spPr/>
        <p:txBody>
          <a:bodyPr/>
          <a:lstStyle/>
          <a:p>
            <a:r>
              <a:rPr lang="en-US" dirty="0"/>
              <a:t>You’ll find a letter (labelled 33-400) on your table. </a:t>
            </a:r>
          </a:p>
          <a:p>
            <a:r>
              <a:rPr lang="en-US" dirty="0"/>
              <a:t>Take 7 minutes to read the letter and talk about what advice you would give.</a:t>
            </a:r>
          </a:p>
          <a:p>
            <a:r>
              <a:rPr lang="en-US" dirty="0"/>
              <a:t>Then, briefly share your dilemma and your approach to it with the class at large.</a:t>
            </a:r>
          </a:p>
        </p:txBody>
      </p:sp>
    </p:spTree>
    <p:extLst>
      <p:ext uri="{BB962C8B-B14F-4D97-AF65-F5344CB8AC3E}">
        <p14:creationId xmlns:p14="http://schemas.microsoft.com/office/powerpoint/2010/main" val="1338666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ADCD5-C19D-4B36-9238-28E35190E331}"/>
              </a:ext>
            </a:extLst>
          </p:cNvPr>
          <p:cNvSpPr>
            <a:spLocks noGrp="1"/>
          </p:cNvSpPr>
          <p:nvPr>
            <p:ph type="title"/>
          </p:nvPr>
        </p:nvSpPr>
        <p:spPr/>
        <p:txBody>
          <a:bodyPr/>
          <a:lstStyle/>
          <a:p>
            <a:r>
              <a:rPr lang="en-US" dirty="0"/>
              <a:t>Africa, AD 200</a:t>
            </a:r>
          </a:p>
        </p:txBody>
      </p:sp>
      <p:sp>
        <p:nvSpPr>
          <p:cNvPr id="3" name="Content Placeholder 2">
            <a:extLst>
              <a:ext uri="{FF2B5EF4-FFF2-40B4-BE49-F238E27FC236}">
                <a16:creationId xmlns:a16="http://schemas.microsoft.com/office/drawing/2014/main" id="{CE299020-3CFF-4208-8333-9F1AF311850B}"/>
              </a:ext>
            </a:extLst>
          </p:cNvPr>
          <p:cNvSpPr>
            <a:spLocks noGrp="1"/>
          </p:cNvSpPr>
          <p:nvPr>
            <p:ph idx="1"/>
          </p:nvPr>
        </p:nvSpPr>
        <p:spPr/>
        <p:txBody>
          <a:bodyPr/>
          <a:lstStyle/>
          <a:p>
            <a:r>
              <a:rPr lang="en-US" sz="1600" dirty="0"/>
              <a:t>The good news has reached Egypt and Libya!</a:t>
            </a:r>
          </a:p>
          <a:p>
            <a:r>
              <a:rPr lang="en-US" sz="1600" dirty="0"/>
              <a:t>Society is split between upper-class Greek- and Latin-speaking colonists, and lower-class locals who speak Coptic, Punic, and Berber.</a:t>
            </a:r>
          </a:p>
          <a:p>
            <a:r>
              <a:rPr lang="en-US" sz="1600" dirty="0"/>
              <a:t>Brilliant theology being written in Greek and Latin</a:t>
            </a:r>
          </a:p>
          <a:p>
            <a:r>
              <a:rPr lang="en-US" sz="1600" dirty="0"/>
              <a:t>But locals are more interested in strict local versions of Christianity</a:t>
            </a:r>
          </a:p>
          <a:p>
            <a:pPr lvl="1"/>
            <a:r>
              <a:rPr lang="en-US" sz="1400" dirty="0"/>
              <a:t>Ascetics and hermits going out into the desert to battle demons</a:t>
            </a:r>
          </a:p>
          <a:p>
            <a:pPr lvl="1"/>
            <a:r>
              <a:rPr lang="en-US" sz="1400" dirty="0"/>
              <a:t>A group that says communion doesn’t “work” if you don’t get it from the right person</a:t>
            </a:r>
          </a:p>
          <a:p>
            <a:pPr lvl="1"/>
            <a:r>
              <a:rPr lang="en-US" sz="1400" dirty="0"/>
              <a:t>These groups also support translation into local languages</a:t>
            </a:r>
          </a:p>
          <a:p>
            <a:pPr lvl="1"/>
            <a:endParaRPr lang="en-US" sz="1400" dirty="0"/>
          </a:p>
          <a:p>
            <a:pPr marL="0" indent="0">
              <a:buNone/>
            </a:pPr>
            <a:r>
              <a:rPr lang="en-US" b="1" dirty="0"/>
              <a:t>Should we focus on integrating the locals into colonists’ churches?</a:t>
            </a:r>
          </a:p>
          <a:p>
            <a:pPr marL="0" indent="0">
              <a:buNone/>
            </a:pPr>
            <a:r>
              <a:rPr lang="en-US" b="1" dirty="0"/>
              <a:t>Or support the local groups by translating the scriptures?</a:t>
            </a:r>
          </a:p>
          <a:p>
            <a:endParaRPr lang="en-US" dirty="0"/>
          </a:p>
        </p:txBody>
      </p:sp>
    </p:spTree>
    <p:extLst>
      <p:ext uri="{BB962C8B-B14F-4D97-AF65-F5344CB8AC3E}">
        <p14:creationId xmlns:p14="http://schemas.microsoft.com/office/powerpoint/2010/main" val="257645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tanding in front of a building&#10;&#10;Description generated with high confidence">
            <a:extLst>
              <a:ext uri="{FF2B5EF4-FFF2-40B4-BE49-F238E27FC236}">
                <a16:creationId xmlns:a16="http://schemas.microsoft.com/office/drawing/2014/main" id="{D9DFFC9D-9764-49CD-81C5-FC81435D083A}"/>
              </a:ext>
            </a:extLst>
          </p:cNvPr>
          <p:cNvPicPr>
            <a:picLocks noChangeAspect="1"/>
          </p:cNvPicPr>
          <p:nvPr/>
        </p:nvPicPr>
        <p:blipFill rotWithShape="1">
          <a:blip r:embed="rId3">
            <a:extLst>
              <a:ext uri="{28A0092B-C50C-407E-A947-70E740481C1C}">
                <a14:useLocalDpi xmlns:a14="http://schemas.microsoft.com/office/drawing/2010/main" val="0"/>
              </a:ext>
            </a:extLst>
          </a:blip>
          <a:srcRect t="17467"/>
          <a:stretch/>
        </p:blipFill>
        <p:spPr>
          <a:xfrm>
            <a:off x="6415420" y="4819373"/>
            <a:ext cx="3591323" cy="1972423"/>
          </a:xfrm>
          <a:prstGeom prst="rect">
            <a:avLst/>
          </a:prstGeom>
        </p:spPr>
      </p:pic>
      <p:pic>
        <p:nvPicPr>
          <p:cNvPr id="8" name="Picture 7" descr="A view of a stone building&#10;&#10;Description automatically generated">
            <a:extLst>
              <a:ext uri="{FF2B5EF4-FFF2-40B4-BE49-F238E27FC236}">
                <a16:creationId xmlns:a16="http://schemas.microsoft.com/office/drawing/2014/main" id="{E71AEDAA-FCA2-4577-9DD8-932C103A0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20" y="4764442"/>
            <a:ext cx="3591323" cy="2024520"/>
          </a:xfrm>
          <a:prstGeom prst="rect">
            <a:avLst/>
          </a:prstGeom>
        </p:spPr>
      </p:pic>
      <p:sp>
        <p:nvSpPr>
          <p:cNvPr id="2" name="Title 1">
            <a:extLst>
              <a:ext uri="{FF2B5EF4-FFF2-40B4-BE49-F238E27FC236}">
                <a16:creationId xmlns:a16="http://schemas.microsoft.com/office/drawing/2014/main" id="{705BACC5-24A0-442B-BED3-47068D03C8F4}"/>
              </a:ext>
            </a:extLst>
          </p:cNvPr>
          <p:cNvSpPr>
            <a:spLocks noGrp="1"/>
          </p:cNvSpPr>
          <p:nvPr>
            <p:ph type="title"/>
          </p:nvPr>
        </p:nvSpPr>
        <p:spPr>
          <a:xfrm>
            <a:off x="1261872" y="365760"/>
            <a:ext cx="9692640" cy="791528"/>
          </a:xfrm>
        </p:spPr>
        <p:txBody>
          <a:bodyPr/>
          <a:lstStyle/>
          <a:p>
            <a:r>
              <a:rPr lang="en-US" dirty="0"/>
              <a:t>Africa, AD 33 – AD 400</a:t>
            </a:r>
          </a:p>
        </p:txBody>
      </p:sp>
      <p:graphicFrame>
        <p:nvGraphicFramePr>
          <p:cNvPr id="4" name="Content Placeholder 3">
            <a:extLst>
              <a:ext uri="{FF2B5EF4-FFF2-40B4-BE49-F238E27FC236}">
                <a16:creationId xmlns:a16="http://schemas.microsoft.com/office/drawing/2014/main" id="{A1477C6A-75F8-4871-9914-AAF0BAD3A214}"/>
              </a:ext>
            </a:extLst>
          </p:cNvPr>
          <p:cNvGraphicFramePr>
            <a:graphicFrameLocks noGrp="1"/>
          </p:cNvGraphicFramePr>
          <p:nvPr>
            <p:ph idx="1"/>
            <p:extLst>
              <p:ext uri="{D42A27DB-BD31-4B8C-83A1-F6EECF244321}">
                <p14:modId xmlns:p14="http://schemas.microsoft.com/office/powerpoint/2010/main" val="698974545"/>
              </p:ext>
            </p:extLst>
          </p:nvPr>
        </p:nvGraphicFramePr>
        <p:xfrm>
          <a:off x="157493" y="1255648"/>
          <a:ext cx="5450682" cy="3431324"/>
        </p:xfrm>
        <a:graphic>
          <a:graphicData uri="http://schemas.openxmlformats.org/drawingml/2006/table">
            <a:tbl>
              <a:tblPr firstRow="1" bandRow="1">
                <a:tableStyleId>{7DF18680-E054-41AD-8BC1-D1AEF772440D}</a:tableStyleId>
              </a:tblPr>
              <a:tblGrid>
                <a:gridCol w="5450682">
                  <a:extLst>
                    <a:ext uri="{9D8B030D-6E8A-4147-A177-3AD203B41FA5}">
                      <a16:colId xmlns:a16="http://schemas.microsoft.com/office/drawing/2014/main" val="22760440"/>
                    </a:ext>
                  </a:extLst>
                </a:gridCol>
              </a:tblGrid>
              <a:tr h="413804">
                <a:tc>
                  <a:txBody>
                    <a:bodyPr/>
                    <a:lstStyle/>
                    <a:p>
                      <a:pPr algn="ctr"/>
                      <a:r>
                        <a:rPr lang="en-US" sz="1600" dirty="0">
                          <a:solidFill>
                            <a:schemeClr val="bg2">
                              <a:lumMod val="50000"/>
                            </a:schemeClr>
                          </a:solidFill>
                        </a:rPr>
                        <a:t>Egypt</a:t>
                      </a: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447996182"/>
                  </a:ext>
                </a:extLst>
              </a:tr>
              <a:tr h="2988274">
                <a:tc>
                  <a:txBody>
                    <a:bodyPr/>
                    <a:lstStyle/>
                    <a:p>
                      <a:r>
                        <a:rPr lang="en-US" sz="1600" dirty="0"/>
                        <a:t>Translated Bible into Coptic, while scholars also wrote in Greek</a:t>
                      </a:r>
                    </a:p>
                    <a:p>
                      <a:endParaRPr lang="en-US" sz="1600" dirty="0"/>
                    </a:p>
                    <a:p>
                      <a:r>
                        <a:rPr lang="en-US" sz="1600" dirty="0"/>
                        <a:t>Early ascetics started the tradition of Christian monasticism.</a:t>
                      </a:r>
                    </a:p>
                    <a:p>
                      <a:endParaRPr lang="en-US" sz="1600" dirty="0"/>
                    </a:p>
                    <a:p>
                      <a:r>
                        <a:rPr lang="en-US" sz="1600" dirty="0"/>
                        <a:t>When Romans and Copts quarreled, the church split into Roman and Coptic branches</a:t>
                      </a:r>
                    </a:p>
                    <a:p>
                      <a:endParaRPr lang="en-US" sz="1600" dirty="0"/>
                    </a:p>
                    <a:p>
                      <a:r>
                        <a:rPr lang="en-US" sz="1600" dirty="0"/>
                        <a:t>Coptic Christians are a robust minority in Egypt to this day</a:t>
                      </a:r>
                    </a:p>
                    <a:p>
                      <a:endParaRPr lang="en-US" sz="1600" dirty="0"/>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53584563"/>
                  </a:ext>
                </a:extLst>
              </a:tr>
            </a:tbl>
          </a:graphicData>
        </a:graphic>
      </p:graphicFrame>
      <p:pic>
        <p:nvPicPr>
          <p:cNvPr id="5" name="Picture 4" descr="A picture containing grass, drawing&#10;&#10;Description generated with high confidence">
            <a:extLst>
              <a:ext uri="{FF2B5EF4-FFF2-40B4-BE49-F238E27FC236}">
                <a16:creationId xmlns:a16="http://schemas.microsoft.com/office/drawing/2014/main" id="{7A7E574D-FB15-41A1-9978-C7ECB6BB9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068" y="4754125"/>
            <a:ext cx="4007260" cy="2003630"/>
          </a:xfrm>
          <a:prstGeom prst="rect">
            <a:avLst/>
          </a:prstGeom>
        </p:spPr>
      </p:pic>
      <p:graphicFrame>
        <p:nvGraphicFramePr>
          <p:cNvPr id="7" name="Table 6">
            <a:extLst>
              <a:ext uri="{FF2B5EF4-FFF2-40B4-BE49-F238E27FC236}">
                <a16:creationId xmlns:a16="http://schemas.microsoft.com/office/drawing/2014/main" id="{265C00EF-18A3-4D55-AE77-C7D4C4BE8F39}"/>
              </a:ext>
            </a:extLst>
          </p:cNvPr>
          <p:cNvGraphicFramePr>
            <a:graphicFrameLocks noGrp="1"/>
          </p:cNvGraphicFramePr>
          <p:nvPr>
            <p:extLst>
              <p:ext uri="{D42A27DB-BD31-4B8C-83A1-F6EECF244321}">
                <p14:modId xmlns:p14="http://schemas.microsoft.com/office/powerpoint/2010/main" val="3561653163"/>
              </p:ext>
            </p:extLst>
          </p:nvPr>
        </p:nvGraphicFramePr>
        <p:xfrm>
          <a:off x="5748670" y="1255647"/>
          <a:ext cx="5450682" cy="3431323"/>
        </p:xfrm>
        <a:graphic>
          <a:graphicData uri="http://schemas.openxmlformats.org/drawingml/2006/table">
            <a:tbl>
              <a:tblPr firstRow="1" bandRow="1">
                <a:tableStyleId>{7DF18680-E054-41AD-8BC1-D1AEF772440D}</a:tableStyleId>
              </a:tblPr>
              <a:tblGrid>
                <a:gridCol w="5450682">
                  <a:extLst>
                    <a:ext uri="{9D8B030D-6E8A-4147-A177-3AD203B41FA5}">
                      <a16:colId xmlns:a16="http://schemas.microsoft.com/office/drawing/2014/main" val="995398794"/>
                    </a:ext>
                  </a:extLst>
                </a:gridCol>
              </a:tblGrid>
              <a:tr h="417361">
                <a:tc>
                  <a:txBody>
                    <a:bodyPr/>
                    <a:lstStyle/>
                    <a:p>
                      <a:pPr algn="ctr"/>
                      <a:r>
                        <a:rPr lang="en-US" sz="1600" dirty="0">
                          <a:solidFill>
                            <a:schemeClr val="bg2">
                              <a:lumMod val="50000"/>
                            </a:schemeClr>
                          </a:solidFill>
                        </a:rPr>
                        <a:t>Libya</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804125457"/>
                  </a:ext>
                </a:extLst>
              </a:tr>
              <a:tr h="3013962">
                <a:tc>
                  <a:txBody>
                    <a:bodyPr/>
                    <a:lstStyle/>
                    <a:p>
                      <a:r>
                        <a:rPr lang="en-US" sz="1600" dirty="0"/>
                        <a:t>Translated Bible to Latin, but not Berber or Punic</a:t>
                      </a:r>
                    </a:p>
                    <a:p>
                      <a:endParaRPr lang="en-US" sz="1600" dirty="0"/>
                    </a:p>
                    <a:p>
                      <a:r>
                        <a:rPr lang="en-US" sz="1600" dirty="0"/>
                        <a:t>Strict Donatists were violently suppressed</a:t>
                      </a:r>
                    </a:p>
                    <a:p>
                      <a:endParaRPr lang="en-US" sz="1600" dirty="0"/>
                    </a:p>
                    <a:p>
                      <a:r>
                        <a:rPr lang="en-US" sz="1600" dirty="0"/>
                        <a:t>Roman colonists became Christian, but locals had no scriptures and few teachers</a:t>
                      </a:r>
                    </a:p>
                    <a:p>
                      <a:endParaRPr lang="en-US" sz="1600" dirty="0"/>
                    </a:p>
                    <a:p>
                      <a:r>
                        <a:rPr lang="en-US" sz="1600" dirty="0"/>
                        <a:t>In the 600s, Arabs conquered North Africa. Roman colonists left, and most locals became Muslims</a:t>
                      </a:r>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3451099"/>
                  </a:ext>
                </a:extLst>
              </a:tr>
            </a:tbl>
          </a:graphicData>
        </a:graphic>
      </p:graphicFrame>
      <p:pic>
        <p:nvPicPr>
          <p:cNvPr id="11" name="Picture 10" descr="A group of people standing in front of a crowd&#10;&#10;Description automatically generated">
            <a:extLst>
              <a:ext uri="{FF2B5EF4-FFF2-40B4-BE49-F238E27FC236}">
                <a16:creationId xmlns:a16="http://schemas.microsoft.com/office/drawing/2014/main" id="{C0E3EBEE-1271-4259-A95A-577A2C402F8C}"/>
              </a:ext>
            </a:extLst>
          </p:cNvPr>
          <p:cNvPicPr>
            <a:picLocks noChangeAspect="1"/>
          </p:cNvPicPr>
          <p:nvPr/>
        </p:nvPicPr>
        <p:blipFill rotWithShape="1">
          <a:blip r:embed="rId6">
            <a:extLst>
              <a:ext uri="{28A0092B-C50C-407E-A947-70E740481C1C}">
                <a14:useLocalDpi xmlns:a14="http://schemas.microsoft.com/office/drawing/2010/main" val="0"/>
              </a:ext>
            </a:extLst>
          </a:blip>
          <a:srcRect t="11419" b="15062"/>
          <a:stretch/>
        </p:blipFill>
        <p:spPr>
          <a:xfrm>
            <a:off x="907723" y="4754126"/>
            <a:ext cx="4087950" cy="2003629"/>
          </a:xfrm>
          <a:prstGeom prst="rect">
            <a:avLst/>
          </a:prstGeom>
        </p:spPr>
      </p:pic>
    </p:spTree>
    <p:extLst>
      <p:ext uri="{BB962C8B-B14F-4D97-AF65-F5344CB8AC3E}">
        <p14:creationId xmlns:p14="http://schemas.microsoft.com/office/powerpoint/2010/main" val="28005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6D301-4C2B-4D75-A9D4-790E2B717DF0}"/>
              </a:ext>
            </a:extLst>
          </p:cNvPr>
          <p:cNvSpPr>
            <a:spLocks noGrp="1"/>
          </p:cNvSpPr>
          <p:nvPr>
            <p:ph type="title"/>
          </p:nvPr>
        </p:nvSpPr>
        <p:spPr/>
        <p:txBody>
          <a:bodyPr/>
          <a:lstStyle/>
          <a:p>
            <a:r>
              <a:rPr lang="en-US" dirty="0"/>
              <a:t>Rome, AD 312</a:t>
            </a:r>
          </a:p>
        </p:txBody>
      </p:sp>
      <p:sp>
        <p:nvSpPr>
          <p:cNvPr id="3" name="Content Placeholder 2">
            <a:extLst>
              <a:ext uri="{FF2B5EF4-FFF2-40B4-BE49-F238E27FC236}">
                <a16:creationId xmlns:a16="http://schemas.microsoft.com/office/drawing/2014/main" id="{7C328C9D-9182-4FD7-AE8F-E47B512CEA5E}"/>
              </a:ext>
            </a:extLst>
          </p:cNvPr>
          <p:cNvSpPr>
            <a:spLocks noGrp="1"/>
          </p:cNvSpPr>
          <p:nvPr>
            <p:ph idx="1"/>
          </p:nvPr>
        </p:nvSpPr>
        <p:spPr/>
        <p:txBody>
          <a:bodyPr>
            <a:normAutofit/>
          </a:bodyPr>
          <a:lstStyle/>
          <a:p>
            <a:r>
              <a:rPr lang="en-US" sz="1600" dirty="0"/>
              <a:t>The gospel has spread through the Roman Empire</a:t>
            </a:r>
          </a:p>
          <a:p>
            <a:r>
              <a:rPr lang="en-US" sz="1600" dirty="0"/>
              <a:t>Christians are persecuted by the government, but admired by neighbors</a:t>
            </a:r>
          </a:p>
          <a:p>
            <a:r>
              <a:rPr lang="en-US" sz="1600" dirty="0"/>
              <a:t>One of the generals fighting to be emperor says he saw a vision, telling him to use the sign of the cross to defeat his enemies.</a:t>
            </a:r>
          </a:p>
          <a:p>
            <a:r>
              <a:rPr lang="en-US" sz="1600" dirty="0"/>
              <a:t>Some think it is a political move to get the support of Christians</a:t>
            </a:r>
          </a:p>
          <a:p>
            <a:r>
              <a:rPr lang="en-US" sz="1600" dirty="0"/>
              <a:t>Having a general conquer in the name of Christ could end our persecutions</a:t>
            </a:r>
          </a:p>
          <a:p>
            <a:r>
              <a:rPr lang="en-US" sz="1600" dirty="0"/>
              <a:t>But what if enemies of Rome and enemies of God get confused with each other?</a:t>
            </a:r>
          </a:p>
          <a:p>
            <a:endParaRPr lang="en-US" sz="1600" dirty="0"/>
          </a:p>
          <a:p>
            <a:pPr marL="0" indent="0">
              <a:buNone/>
            </a:pPr>
            <a:r>
              <a:rPr lang="en-US" b="1" dirty="0"/>
              <a:t>Should we accept the general’s claim to be a Christian?</a:t>
            </a:r>
          </a:p>
          <a:p>
            <a:pPr marL="0" indent="0">
              <a:buNone/>
            </a:pPr>
            <a:r>
              <a:rPr lang="en-US" b="1" dirty="0"/>
              <a:t>Or should we denounce him for using Christ to advance his agenda?</a:t>
            </a:r>
          </a:p>
          <a:p>
            <a:endParaRPr lang="en-US" sz="1600" dirty="0"/>
          </a:p>
        </p:txBody>
      </p:sp>
    </p:spTree>
    <p:extLst>
      <p:ext uri="{BB962C8B-B14F-4D97-AF65-F5344CB8AC3E}">
        <p14:creationId xmlns:p14="http://schemas.microsoft.com/office/powerpoint/2010/main" val="94612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map&#10;&#10;Description automatically generated">
            <a:extLst>
              <a:ext uri="{FF2B5EF4-FFF2-40B4-BE49-F238E27FC236}">
                <a16:creationId xmlns:a16="http://schemas.microsoft.com/office/drawing/2014/main" id="{8CD5B26D-1A36-40A5-A93B-50F217162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225" y="2770127"/>
            <a:ext cx="5371537" cy="3961220"/>
          </a:xfrm>
          <a:prstGeom prst="rect">
            <a:avLst/>
          </a:prstGeom>
        </p:spPr>
      </p:pic>
      <p:sp>
        <p:nvSpPr>
          <p:cNvPr id="2" name="Title 1">
            <a:extLst>
              <a:ext uri="{FF2B5EF4-FFF2-40B4-BE49-F238E27FC236}">
                <a16:creationId xmlns:a16="http://schemas.microsoft.com/office/drawing/2014/main" id="{D60F6CDF-5A46-4C34-ADA6-0396ACD3D2C6}"/>
              </a:ext>
            </a:extLst>
          </p:cNvPr>
          <p:cNvSpPr>
            <a:spLocks noGrp="1"/>
          </p:cNvSpPr>
          <p:nvPr>
            <p:ph type="title"/>
          </p:nvPr>
        </p:nvSpPr>
        <p:spPr/>
        <p:txBody>
          <a:bodyPr/>
          <a:lstStyle/>
          <a:p>
            <a:r>
              <a:rPr lang="en-US" dirty="0"/>
              <a:t>Europe, AD 33 – AD 400</a:t>
            </a:r>
          </a:p>
        </p:txBody>
      </p:sp>
      <p:sp>
        <p:nvSpPr>
          <p:cNvPr id="3" name="Content Placeholder 2">
            <a:extLst>
              <a:ext uri="{FF2B5EF4-FFF2-40B4-BE49-F238E27FC236}">
                <a16:creationId xmlns:a16="http://schemas.microsoft.com/office/drawing/2014/main" id="{58F5A94D-5895-4C42-A870-E2BEE39314A8}"/>
              </a:ext>
            </a:extLst>
          </p:cNvPr>
          <p:cNvSpPr>
            <a:spLocks noGrp="1"/>
          </p:cNvSpPr>
          <p:nvPr>
            <p:ph idx="1"/>
          </p:nvPr>
        </p:nvSpPr>
        <p:spPr/>
        <p:txBody>
          <a:bodyPr/>
          <a:lstStyle/>
          <a:p>
            <a:r>
              <a:rPr lang="en-US" dirty="0"/>
              <a:t>Throughout the empire, persecution ended, Christian communities grew, flourished, and spread from city to city via the Roman roads, and from city to countryside!</a:t>
            </a:r>
          </a:p>
        </p:txBody>
      </p:sp>
      <p:pic>
        <p:nvPicPr>
          <p:cNvPr id="11" name="Picture 10" descr="A picture containing man, group, jumping, young&#10;&#10;Description automatically generated">
            <a:extLst>
              <a:ext uri="{FF2B5EF4-FFF2-40B4-BE49-F238E27FC236}">
                <a16:creationId xmlns:a16="http://schemas.microsoft.com/office/drawing/2014/main" id="{4CBDA925-E69A-48E1-B32A-DB16B04F5F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225" y="2712313"/>
            <a:ext cx="5600700" cy="4002556"/>
          </a:xfrm>
          <a:prstGeom prst="rect">
            <a:avLst/>
          </a:prstGeom>
        </p:spPr>
      </p:pic>
      <p:pic>
        <p:nvPicPr>
          <p:cNvPr id="7" name="Picture 6" descr="A picture containing rock, grass, food, large&#10;&#10;Description automatically generated">
            <a:extLst>
              <a:ext uri="{FF2B5EF4-FFF2-40B4-BE49-F238E27FC236}">
                <a16:creationId xmlns:a16="http://schemas.microsoft.com/office/drawing/2014/main" id="{BE6012A7-A931-4734-B704-50688FD0F94B}"/>
              </a:ext>
            </a:extLst>
          </p:cNvPr>
          <p:cNvPicPr>
            <a:picLocks noChangeAspect="1"/>
          </p:cNvPicPr>
          <p:nvPr/>
        </p:nvPicPr>
        <p:blipFill rotWithShape="1">
          <a:blip r:embed="rId5">
            <a:extLst>
              <a:ext uri="{28A0092B-C50C-407E-A947-70E740481C1C}">
                <a14:useLocalDpi xmlns:a14="http://schemas.microsoft.com/office/drawing/2010/main" val="0"/>
              </a:ext>
            </a:extLst>
          </a:blip>
          <a:srcRect l="26582" r="6744"/>
          <a:stretch/>
        </p:blipFill>
        <p:spPr>
          <a:xfrm>
            <a:off x="2245721" y="2712313"/>
            <a:ext cx="6393454" cy="4019034"/>
          </a:xfrm>
          <a:prstGeom prst="rect">
            <a:avLst/>
          </a:prstGeom>
        </p:spPr>
      </p:pic>
    </p:spTree>
    <p:extLst>
      <p:ext uri="{BB962C8B-B14F-4D97-AF65-F5344CB8AC3E}">
        <p14:creationId xmlns:p14="http://schemas.microsoft.com/office/powerpoint/2010/main" val="318888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D81B-74A2-4859-95D1-031D0E8FF9E3}"/>
              </a:ext>
            </a:extLst>
          </p:cNvPr>
          <p:cNvSpPr>
            <a:spLocks noGrp="1"/>
          </p:cNvSpPr>
          <p:nvPr>
            <p:ph type="title"/>
          </p:nvPr>
        </p:nvSpPr>
        <p:spPr/>
        <p:txBody>
          <a:bodyPr/>
          <a:lstStyle/>
          <a:p>
            <a:r>
              <a:rPr lang="en-US" dirty="0"/>
              <a:t>Europe, AD 33 – AD 400</a:t>
            </a:r>
          </a:p>
        </p:txBody>
      </p:sp>
      <p:sp>
        <p:nvSpPr>
          <p:cNvPr id="4" name="TextBox 3">
            <a:extLst>
              <a:ext uri="{FF2B5EF4-FFF2-40B4-BE49-F238E27FC236}">
                <a16:creationId xmlns:a16="http://schemas.microsoft.com/office/drawing/2014/main" id="{ED9A3ED4-D92F-400F-94DE-88DAEA0BAB75}"/>
              </a:ext>
            </a:extLst>
          </p:cNvPr>
          <p:cNvSpPr txBox="1"/>
          <p:nvPr/>
        </p:nvSpPr>
        <p:spPr>
          <a:xfrm>
            <a:off x="-232570" y="3393211"/>
            <a:ext cx="3766345" cy="1200329"/>
          </a:xfrm>
          <a:prstGeom prst="rect">
            <a:avLst/>
          </a:prstGeom>
          <a:noFill/>
        </p:spPr>
        <p:txBody>
          <a:bodyPr wrap="square" rtlCol="0">
            <a:spAutoFit/>
          </a:bodyPr>
          <a:lstStyle/>
          <a:p>
            <a:pPr algn="ctr"/>
            <a:r>
              <a:rPr lang="en-US" dirty="0"/>
              <a:t> Theological disputes</a:t>
            </a:r>
          </a:p>
          <a:p>
            <a:pPr algn="ctr"/>
            <a:r>
              <a:rPr lang="en-US" dirty="0"/>
              <a:t>    +    </a:t>
            </a:r>
          </a:p>
          <a:p>
            <a:pPr algn="ctr"/>
            <a:r>
              <a:rPr lang="en-US" dirty="0"/>
              <a:t>Imperial power</a:t>
            </a:r>
          </a:p>
          <a:p>
            <a:pPr algn="ctr"/>
            <a:endParaRPr lang="en-US" dirty="0">
              <a:sym typeface="Wingdings" panose="05000000000000000000" pitchFamily="2" charset="2"/>
            </a:endParaRPr>
          </a:p>
        </p:txBody>
      </p:sp>
      <p:sp>
        <p:nvSpPr>
          <p:cNvPr id="9" name="TextBox 8">
            <a:extLst>
              <a:ext uri="{FF2B5EF4-FFF2-40B4-BE49-F238E27FC236}">
                <a16:creationId xmlns:a16="http://schemas.microsoft.com/office/drawing/2014/main" id="{5E3C01A9-E9F9-4E45-AD08-1B32C170FFDC}"/>
              </a:ext>
            </a:extLst>
          </p:cNvPr>
          <p:cNvSpPr txBox="1"/>
          <p:nvPr/>
        </p:nvSpPr>
        <p:spPr>
          <a:xfrm>
            <a:off x="1738690" y="1843297"/>
            <a:ext cx="3452435" cy="646331"/>
          </a:xfrm>
          <a:prstGeom prst="rect">
            <a:avLst/>
          </a:prstGeom>
          <a:noFill/>
        </p:spPr>
        <p:txBody>
          <a:bodyPr wrap="square" rtlCol="0">
            <a:spAutoFit/>
          </a:bodyPr>
          <a:lstStyle/>
          <a:p>
            <a:pPr algn="ctr"/>
            <a:r>
              <a:rPr lang="en-US" dirty="0"/>
              <a:t>325: Arian Christians </a:t>
            </a:r>
            <a:br>
              <a:rPr lang="en-US" dirty="0"/>
            </a:br>
            <a:r>
              <a:rPr lang="en-US" dirty="0"/>
              <a:t>went North to the Barbarians</a:t>
            </a:r>
          </a:p>
        </p:txBody>
      </p:sp>
      <p:sp>
        <p:nvSpPr>
          <p:cNvPr id="13" name="TextBox 12">
            <a:extLst>
              <a:ext uri="{FF2B5EF4-FFF2-40B4-BE49-F238E27FC236}">
                <a16:creationId xmlns:a16="http://schemas.microsoft.com/office/drawing/2014/main" id="{6669496E-5599-401A-8867-F75CF2FA622F}"/>
              </a:ext>
            </a:extLst>
          </p:cNvPr>
          <p:cNvSpPr txBox="1"/>
          <p:nvPr/>
        </p:nvSpPr>
        <p:spPr>
          <a:xfrm>
            <a:off x="1738690" y="5432682"/>
            <a:ext cx="3192712" cy="923330"/>
          </a:xfrm>
          <a:prstGeom prst="rect">
            <a:avLst/>
          </a:prstGeom>
          <a:noFill/>
        </p:spPr>
        <p:txBody>
          <a:bodyPr wrap="square" rtlCol="0">
            <a:spAutoFit/>
          </a:bodyPr>
          <a:lstStyle/>
          <a:p>
            <a:pPr algn="ctr"/>
            <a:r>
              <a:rPr lang="en-US" dirty="0"/>
              <a:t>451: Coptic Christians separate in protest and head South</a:t>
            </a:r>
          </a:p>
        </p:txBody>
      </p:sp>
      <p:sp>
        <p:nvSpPr>
          <p:cNvPr id="14" name="TextBox 13">
            <a:extLst>
              <a:ext uri="{FF2B5EF4-FFF2-40B4-BE49-F238E27FC236}">
                <a16:creationId xmlns:a16="http://schemas.microsoft.com/office/drawing/2014/main" id="{FC1F71EB-20CD-4939-9353-4B275A5370FF}"/>
              </a:ext>
            </a:extLst>
          </p:cNvPr>
          <p:cNvSpPr txBox="1"/>
          <p:nvPr/>
        </p:nvSpPr>
        <p:spPr>
          <a:xfrm>
            <a:off x="7750802" y="3339757"/>
            <a:ext cx="2983875" cy="923330"/>
          </a:xfrm>
          <a:prstGeom prst="rect">
            <a:avLst/>
          </a:prstGeom>
          <a:noFill/>
        </p:spPr>
        <p:txBody>
          <a:bodyPr wrap="square" rtlCol="0">
            <a:spAutoFit/>
          </a:bodyPr>
          <a:lstStyle/>
          <a:p>
            <a:pPr algn="ctr"/>
            <a:r>
              <a:rPr lang="en-US" dirty="0"/>
              <a:t>431: Nestorian Christians </a:t>
            </a:r>
          </a:p>
          <a:p>
            <a:pPr algn="ctr"/>
            <a:r>
              <a:rPr lang="en-US" dirty="0"/>
              <a:t>went to Persia to join the Church of the East</a:t>
            </a:r>
          </a:p>
        </p:txBody>
      </p:sp>
      <p:sp>
        <p:nvSpPr>
          <p:cNvPr id="11" name="Rectangle 10">
            <a:extLst>
              <a:ext uri="{FF2B5EF4-FFF2-40B4-BE49-F238E27FC236}">
                <a16:creationId xmlns:a16="http://schemas.microsoft.com/office/drawing/2014/main" id="{F0FF83EB-3E8B-435E-AAED-F2DFB42A7FC3}"/>
              </a:ext>
            </a:extLst>
          </p:cNvPr>
          <p:cNvSpPr/>
          <p:nvPr/>
        </p:nvSpPr>
        <p:spPr>
          <a:xfrm>
            <a:off x="2285998" y="3596728"/>
            <a:ext cx="6096000" cy="646331"/>
          </a:xfrm>
          <a:prstGeom prst="rect">
            <a:avLst/>
          </a:prstGeom>
        </p:spPr>
        <p:txBody>
          <a:bodyPr>
            <a:spAutoFit/>
          </a:bodyPr>
          <a:lstStyle/>
          <a:p>
            <a:pPr algn="ctr"/>
            <a:r>
              <a:rPr lang="en-US" dirty="0">
                <a:solidFill>
                  <a:srgbClr val="FF0000"/>
                </a:solidFill>
                <a:sym typeface="Wingdings" panose="05000000000000000000" pitchFamily="2" charset="2"/>
              </a:rPr>
              <a:t>Violent</a:t>
            </a:r>
            <a:br>
              <a:rPr lang="en-US" dirty="0">
                <a:solidFill>
                  <a:srgbClr val="FF0000"/>
                </a:solidFill>
                <a:sym typeface="Wingdings" panose="05000000000000000000" pitchFamily="2" charset="2"/>
              </a:rPr>
            </a:br>
            <a:r>
              <a:rPr lang="en-US" dirty="0">
                <a:solidFill>
                  <a:srgbClr val="FF0000"/>
                </a:solidFill>
                <a:sym typeface="Wingdings" panose="05000000000000000000" pitchFamily="2" charset="2"/>
              </a:rPr>
              <a:t>Persecution</a:t>
            </a:r>
            <a:endParaRPr lang="en-US" dirty="0">
              <a:solidFill>
                <a:srgbClr val="FF0000"/>
              </a:solidFill>
            </a:endParaRPr>
          </a:p>
        </p:txBody>
      </p:sp>
      <p:sp>
        <p:nvSpPr>
          <p:cNvPr id="12" name="Arrow: Right 11">
            <a:extLst>
              <a:ext uri="{FF2B5EF4-FFF2-40B4-BE49-F238E27FC236}">
                <a16:creationId xmlns:a16="http://schemas.microsoft.com/office/drawing/2014/main" id="{C1A79463-7246-4F6B-8D59-E6EBC3E3B6C4}"/>
              </a:ext>
            </a:extLst>
          </p:cNvPr>
          <p:cNvSpPr/>
          <p:nvPr/>
        </p:nvSpPr>
        <p:spPr>
          <a:xfrm>
            <a:off x="3305175" y="3819584"/>
            <a:ext cx="1238250" cy="238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789F5839-0E08-4A48-BF9C-3F1D5895932A}"/>
              </a:ext>
            </a:extLst>
          </p:cNvPr>
          <p:cNvSpPr/>
          <p:nvPr/>
        </p:nvSpPr>
        <p:spPr>
          <a:xfrm>
            <a:off x="6353175" y="3815787"/>
            <a:ext cx="1238250" cy="238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4280C0F-8C75-4D26-A0C2-E145EB4E2874}"/>
              </a:ext>
            </a:extLst>
          </p:cNvPr>
          <p:cNvSpPr/>
          <p:nvPr/>
        </p:nvSpPr>
        <p:spPr>
          <a:xfrm rot="13111989">
            <a:off x="3753795" y="2877061"/>
            <a:ext cx="1238250" cy="238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1B97A72-C657-44D7-9DBC-3CBE8E06FDC7}"/>
              </a:ext>
            </a:extLst>
          </p:cNvPr>
          <p:cNvSpPr/>
          <p:nvPr/>
        </p:nvSpPr>
        <p:spPr>
          <a:xfrm rot="8040561">
            <a:off x="3712925" y="4779078"/>
            <a:ext cx="1238250" cy="238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03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1" grpId="0"/>
      <p:bldP spid="12"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0DE7-2CE4-415B-AA13-E41C6048635E}"/>
              </a:ext>
            </a:extLst>
          </p:cNvPr>
          <p:cNvSpPr>
            <a:spLocks noGrp="1"/>
          </p:cNvSpPr>
          <p:nvPr>
            <p:ph type="title"/>
          </p:nvPr>
        </p:nvSpPr>
        <p:spPr>
          <a:xfrm>
            <a:off x="1261872" y="365760"/>
            <a:ext cx="9692640" cy="1325562"/>
          </a:xfrm>
        </p:spPr>
        <p:txBody>
          <a:bodyPr/>
          <a:lstStyle/>
          <a:p>
            <a:r>
              <a:rPr lang="en-US"/>
              <a:t>Asia, AD 340</a:t>
            </a:r>
            <a:endParaRPr lang="en-US" dirty="0"/>
          </a:p>
        </p:txBody>
      </p:sp>
      <p:sp>
        <p:nvSpPr>
          <p:cNvPr id="3" name="Content Placeholder 2">
            <a:extLst>
              <a:ext uri="{FF2B5EF4-FFF2-40B4-BE49-F238E27FC236}">
                <a16:creationId xmlns:a16="http://schemas.microsoft.com/office/drawing/2014/main" id="{CC2CE434-828A-4766-A419-57161A6B2E45}"/>
              </a:ext>
            </a:extLst>
          </p:cNvPr>
          <p:cNvSpPr>
            <a:spLocks noGrp="1"/>
          </p:cNvSpPr>
          <p:nvPr>
            <p:ph idx="1"/>
          </p:nvPr>
        </p:nvSpPr>
        <p:spPr>
          <a:xfrm>
            <a:off x="1261872" y="1828800"/>
            <a:ext cx="5331831" cy="3150973"/>
          </a:xfrm>
        </p:spPr>
        <p:txBody>
          <a:bodyPr/>
          <a:lstStyle/>
          <a:p>
            <a:r>
              <a:rPr lang="en-US" dirty="0"/>
              <a:t>The good news has already reached Persia and South India!</a:t>
            </a:r>
          </a:p>
          <a:p>
            <a:r>
              <a:rPr lang="en-US" dirty="0"/>
              <a:t>Constantine accidentally set off a violent persecution.</a:t>
            </a:r>
          </a:p>
          <a:p>
            <a:pPr lvl="1"/>
            <a:r>
              <a:rPr lang="en-US" dirty="0"/>
              <a:t>“I ask you to protect [the Christians].”</a:t>
            </a:r>
            <a:br>
              <a:rPr lang="en-US" dirty="0"/>
            </a:br>
            <a:r>
              <a:rPr lang="en-US" dirty="0"/>
              <a:t> – Constantine</a:t>
            </a:r>
          </a:p>
          <a:p>
            <a:pPr lvl="1"/>
            <a:r>
              <a:rPr lang="en-US" dirty="0"/>
              <a:t>“[Bishop Simon] wants to arouse his disciples and his people to rebel against my Empire!” </a:t>
            </a:r>
            <a:br>
              <a:rPr lang="en-US" dirty="0"/>
            </a:br>
            <a:r>
              <a:rPr lang="en-US" dirty="0"/>
              <a:t>– </a:t>
            </a:r>
            <a:r>
              <a:rPr lang="en-US" dirty="0" err="1"/>
              <a:t>Shapur</a:t>
            </a:r>
            <a:r>
              <a:rPr lang="en-US" dirty="0"/>
              <a:t> II</a:t>
            </a:r>
          </a:p>
          <a:p>
            <a:r>
              <a:rPr lang="en-US" dirty="0"/>
              <a:t>Afterwards, the church needed leaders.</a:t>
            </a:r>
          </a:p>
        </p:txBody>
      </p:sp>
      <p:pic>
        <p:nvPicPr>
          <p:cNvPr id="7" name="Picture 6" descr="A picture containing text, map&#10;&#10;Description automatically generated">
            <a:extLst>
              <a:ext uri="{FF2B5EF4-FFF2-40B4-BE49-F238E27FC236}">
                <a16:creationId xmlns:a16="http://schemas.microsoft.com/office/drawing/2014/main" id="{53541AF1-9169-467F-A37B-117F95FA6E20}"/>
              </a:ext>
            </a:extLst>
          </p:cNvPr>
          <p:cNvPicPr>
            <a:picLocks noChangeAspect="1"/>
          </p:cNvPicPr>
          <p:nvPr/>
        </p:nvPicPr>
        <p:blipFill rotWithShape="1">
          <a:blip r:embed="rId3">
            <a:extLst>
              <a:ext uri="{28A0092B-C50C-407E-A947-70E740481C1C}">
                <a14:useLocalDpi xmlns:a14="http://schemas.microsoft.com/office/drawing/2010/main" val="0"/>
              </a:ext>
            </a:extLst>
          </a:blip>
          <a:srcRect l="12525" t="24726" r="27983"/>
          <a:stretch/>
        </p:blipFill>
        <p:spPr>
          <a:xfrm>
            <a:off x="6593703" y="1288033"/>
            <a:ext cx="4533900" cy="3442018"/>
          </a:xfrm>
          <a:prstGeom prst="rect">
            <a:avLst/>
          </a:prstGeom>
        </p:spPr>
      </p:pic>
      <p:sp>
        <p:nvSpPr>
          <p:cNvPr id="8" name="TextBox 7">
            <a:extLst>
              <a:ext uri="{FF2B5EF4-FFF2-40B4-BE49-F238E27FC236}">
                <a16:creationId xmlns:a16="http://schemas.microsoft.com/office/drawing/2014/main" id="{48FF3F4E-0CD8-452E-A75E-E5559E82194E}"/>
              </a:ext>
            </a:extLst>
          </p:cNvPr>
          <p:cNvSpPr txBox="1"/>
          <p:nvPr/>
        </p:nvSpPr>
        <p:spPr>
          <a:xfrm>
            <a:off x="827903" y="4979773"/>
            <a:ext cx="9692640" cy="1389611"/>
          </a:xfrm>
          <a:prstGeom prst="rect">
            <a:avLst/>
          </a:prstGeom>
          <a:noFill/>
        </p:spPr>
        <p:txBody>
          <a:bodyPr wrap="square" rtlCol="0">
            <a:spAutoFit/>
          </a:bodyPr>
          <a:lstStyle/>
          <a:p>
            <a:pPr defTabSz="914400">
              <a:lnSpc>
                <a:spcPct val="95000"/>
              </a:lnSpc>
              <a:spcBef>
                <a:spcPts val="1400"/>
              </a:spcBef>
              <a:spcAft>
                <a:spcPts val="200"/>
              </a:spcAft>
              <a:buClr>
                <a:schemeClr val="accent1"/>
              </a:buClr>
              <a:buSzPct val="80000"/>
            </a:pPr>
            <a:r>
              <a:rPr lang="en-US" b="1" spc="10" dirty="0"/>
              <a:t>Should we bring the hermits who survived down from the mountains to serve as pastors?</a:t>
            </a:r>
          </a:p>
          <a:p>
            <a:pPr defTabSz="914400">
              <a:lnSpc>
                <a:spcPct val="95000"/>
              </a:lnSpc>
              <a:spcBef>
                <a:spcPts val="1400"/>
              </a:spcBef>
              <a:spcAft>
                <a:spcPts val="200"/>
              </a:spcAft>
              <a:buClr>
                <a:schemeClr val="accent1"/>
              </a:buClr>
              <a:buSzPct val="80000"/>
            </a:pPr>
            <a:r>
              <a:rPr lang="en-US" b="1" spc="10" dirty="0"/>
              <a:t>Should we keep a strong monastic tradition to survive future persecutions?</a:t>
            </a:r>
          </a:p>
          <a:p>
            <a:endParaRPr lang="en-US" dirty="0"/>
          </a:p>
        </p:txBody>
      </p:sp>
    </p:spTree>
    <p:extLst>
      <p:ext uri="{BB962C8B-B14F-4D97-AF65-F5344CB8AC3E}">
        <p14:creationId xmlns:p14="http://schemas.microsoft.com/office/powerpoint/2010/main" val="3120835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DBB5-2896-4BA9-ACF9-5CFAA63D5595}"/>
              </a:ext>
            </a:extLst>
          </p:cNvPr>
          <p:cNvSpPr>
            <a:spLocks noGrp="1"/>
          </p:cNvSpPr>
          <p:nvPr>
            <p:ph type="title"/>
          </p:nvPr>
        </p:nvSpPr>
        <p:spPr>
          <a:xfrm>
            <a:off x="6315076" y="365760"/>
            <a:ext cx="4639436" cy="1325562"/>
          </a:xfrm>
        </p:spPr>
        <p:txBody>
          <a:bodyPr>
            <a:normAutofit/>
          </a:bodyPr>
          <a:lstStyle/>
          <a:p>
            <a:r>
              <a:rPr lang="en-US" dirty="0"/>
              <a:t>Monastic Communities</a:t>
            </a:r>
          </a:p>
        </p:txBody>
      </p:sp>
      <p:pic>
        <p:nvPicPr>
          <p:cNvPr id="7" name="Picture 6" descr="A large brick building with a clock tower in front of a house&#10;&#10;Description generated with high confidence">
            <a:extLst>
              <a:ext uri="{FF2B5EF4-FFF2-40B4-BE49-F238E27FC236}">
                <a16:creationId xmlns:a16="http://schemas.microsoft.com/office/drawing/2014/main" id="{0A067E4D-AC6C-4EBA-9A89-4CD660D4BF57}"/>
              </a:ext>
            </a:extLst>
          </p:cNvPr>
          <p:cNvPicPr>
            <a:picLocks noChangeAspect="1"/>
          </p:cNvPicPr>
          <p:nvPr/>
        </p:nvPicPr>
        <p:blipFill rotWithShape="1">
          <a:blip r:embed="rId3">
            <a:extLst>
              <a:ext uri="{28A0092B-C50C-407E-A947-70E740481C1C}">
                <a14:useLocalDpi xmlns:a14="http://schemas.microsoft.com/office/drawing/2010/main" val="0"/>
              </a:ext>
            </a:extLst>
          </a:blip>
          <a:srcRect l="9414" r="14039" b="-1"/>
          <a:stretch/>
        </p:blipFill>
        <p:spPr>
          <a:xfrm>
            <a:off x="161152" y="160866"/>
            <a:ext cx="3762123" cy="3772147"/>
          </a:xfrm>
          <a:custGeom>
            <a:avLst/>
            <a:gdLst>
              <a:gd name="connsiteX0" fmla="*/ 0 w 3762123"/>
              <a:gd name="connsiteY0" fmla="*/ 0 h 3772147"/>
              <a:gd name="connsiteX1" fmla="*/ 3762123 w 3762123"/>
              <a:gd name="connsiteY1" fmla="*/ 0 h 3772147"/>
              <a:gd name="connsiteX2" fmla="*/ 3762123 w 3762123"/>
              <a:gd name="connsiteY2" fmla="*/ 2803198 h 3772147"/>
              <a:gd name="connsiteX3" fmla="*/ 1898122 w 3762123"/>
              <a:gd name="connsiteY3" fmla="*/ 2803198 h 3772147"/>
              <a:gd name="connsiteX4" fmla="*/ 1898122 w 3762123"/>
              <a:gd name="connsiteY4" fmla="*/ 3772147 h 3772147"/>
              <a:gd name="connsiteX5" fmla="*/ 0 w 3762123"/>
              <a:gd name="connsiteY5" fmla="*/ 3772147 h 377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123" h="3772147">
                <a:moveTo>
                  <a:pt x="0" y="0"/>
                </a:moveTo>
                <a:lnTo>
                  <a:pt x="3762123" y="0"/>
                </a:lnTo>
                <a:lnTo>
                  <a:pt x="3762123" y="2803198"/>
                </a:lnTo>
                <a:lnTo>
                  <a:pt x="1898122" y="2803198"/>
                </a:lnTo>
                <a:lnTo>
                  <a:pt x="1898122" y="3772147"/>
                </a:lnTo>
                <a:lnTo>
                  <a:pt x="0" y="3772147"/>
                </a:lnTo>
                <a:close/>
              </a:path>
            </a:pathLst>
          </a:custGeom>
        </p:spPr>
      </p:pic>
      <p:sp>
        <p:nvSpPr>
          <p:cNvPr id="12" name="Rectangle 11">
            <a:extLst>
              <a:ext uri="{FF2B5EF4-FFF2-40B4-BE49-F238E27FC236}">
                <a16:creationId xmlns:a16="http://schemas.microsoft.com/office/drawing/2014/main" id="{7DF8E858-A395-4D61-8A6B-E328C89E8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9347" y="160866"/>
            <a:ext cx="1856777" cy="2803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3AA406-4733-433F-84F7-C25345C0D2EB}"/>
              </a:ext>
            </a:extLst>
          </p:cNvPr>
          <p:cNvSpPr>
            <a:spLocks noGrp="1"/>
          </p:cNvSpPr>
          <p:nvPr>
            <p:ph idx="1"/>
          </p:nvPr>
        </p:nvSpPr>
        <p:spPr>
          <a:xfrm>
            <a:off x="6315076" y="1828800"/>
            <a:ext cx="4677389" cy="4476750"/>
          </a:xfrm>
        </p:spPr>
        <p:txBody>
          <a:bodyPr>
            <a:normAutofit/>
          </a:bodyPr>
          <a:lstStyle/>
          <a:p>
            <a:r>
              <a:rPr lang="en-US" dirty="0"/>
              <a:t>Parish Modalities are historically distinct from Monastic Sodalities</a:t>
            </a:r>
          </a:p>
          <a:p>
            <a:r>
              <a:rPr lang="en-US" dirty="0"/>
              <a:t>At their best, Parish Modalities serve complementary goals to Monastic Sodalities</a:t>
            </a:r>
          </a:p>
          <a:p>
            <a:pPr lvl="1"/>
            <a:r>
              <a:rPr lang="en-US" dirty="0"/>
              <a:t>Sodality members gave up distractions like family, money, and independence to focus on understanding the scriptures and teaching preachers and missionaries.</a:t>
            </a:r>
          </a:p>
          <a:p>
            <a:pPr lvl="1"/>
            <a:r>
              <a:rPr lang="en-US" dirty="0"/>
              <a:t>Modality members lived out the gospel through family, work, and contact with non-Christian society, and provided a structure in which people could grow and mature in their faith.</a:t>
            </a:r>
          </a:p>
          <a:p>
            <a:pPr lvl="1"/>
            <a:endParaRPr lang="en-US" dirty="0"/>
          </a:p>
          <a:p>
            <a:endParaRPr lang="en-US" dirty="0"/>
          </a:p>
          <a:p>
            <a:endParaRPr lang="en-US" dirty="0"/>
          </a:p>
        </p:txBody>
      </p:sp>
      <p:sp>
        <p:nvSpPr>
          <p:cNvPr id="14" name="Rectangle 13">
            <a:extLst>
              <a:ext uri="{FF2B5EF4-FFF2-40B4-BE49-F238E27FC236}">
                <a16:creationId xmlns:a16="http://schemas.microsoft.com/office/drawing/2014/main" id="{CFB91925-5784-4804-B199-155F35EAA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001" y="4093880"/>
            <a:ext cx="1883167" cy="26179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ss, outdoor, mountain, sky&#10;&#10;Description generated with very high confidence">
            <a:extLst>
              <a:ext uri="{FF2B5EF4-FFF2-40B4-BE49-F238E27FC236}">
                <a16:creationId xmlns:a16="http://schemas.microsoft.com/office/drawing/2014/main" id="{3226BEF9-3696-4961-9B63-9AA88F331D75}"/>
              </a:ext>
            </a:extLst>
          </p:cNvPr>
          <p:cNvPicPr>
            <a:picLocks noChangeAspect="1"/>
          </p:cNvPicPr>
          <p:nvPr/>
        </p:nvPicPr>
        <p:blipFill rotWithShape="1">
          <a:blip r:embed="rId4">
            <a:extLst>
              <a:ext uri="{28A0092B-C50C-407E-A947-70E740481C1C}">
                <a14:useLocalDpi xmlns:a14="http://schemas.microsoft.com/office/drawing/2010/main" val="0"/>
              </a:ext>
            </a:extLst>
          </a:blip>
          <a:srcRect l="2" t="-343" b="36199"/>
          <a:stretch/>
        </p:blipFill>
        <p:spPr>
          <a:xfrm>
            <a:off x="2213536" y="3124931"/>
            <a:ext cx="3732588" cy="3586936"/>
          </a:xfrm>
          <a:prstGeom prst="rect">
            <a:avLst/>
          </a:prstGeom>
        </p:spPr>
      </p:pic>
    </p:spTree>
    <p:extLst>
      <p:ext uri="{BB962C8B-B14F-4D97-AF65-F5344CB8AC3E}">
        <p14:creationId xmlns:p14="http://schemas.microsoft.com/office/powerpoint/2010/main" val="13654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5DFC-C71A-4ED4-91EE-ADB4AC1F2E26}"/>
              </a:ext>
            </a:extLst>
          </p:cNvPr>
          <p:cNvSpPr>
            <a:spLocks noGrp="1"/>
          </p:cNvSpPr>
          <p:nvPr>
            <p:ph type="title"/>
          </p:nvPr>
        </p:nvSpPr>
        <p:spPr/>
        <p:txBody>
          <a:bodyPr/>
          <a:lstStyle/>
          <a:p>
            <a:r>
              <a:rPr lang="en-US" dirty="0"/>
              <a:t>Summary: The First Epoch</a:t>
            </a:r>
          </a:p>
        </p:txBody>
      </p:sp>
      <p:sp>
        <p:nvSpPr>
          <p:cNvPr id="3" name="Content Placeholder 2">
            <a:extLst>
              <a:ext uri="{FF2B5EF4-FFF2-40B4-BE49-F238E27FC236}">
                <a16:creationId xmlns:a16="http://schemas.microsoft.com/office/drawing/2014/main" id="{309A7FA9-FBEA-49C6-A9E7-24C3453AD08B}"/>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430E68A3-C1DD-4B05-A369-A7CE9FA6F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1828800"/>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DFE6A937-8698-4512-A521-8B28289D3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3154362"/>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6866CDC-47F2-4202-A4F9-645DBE64DB51}"/>
              </a:ext>
            </a:extLst>
          </p:cNvPr>
          <p:cNvSpPr/>
          <p:nvPr/>
        </p:nvSpPr>
        <p:spPr>
          <a:xfrm>
            <a:off x="2039815" y="3615397"/>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6F3E37-E662-4979-894A-04AC2CDA8BB6}"/>
              </a:ext>
            </a:extLst>
          </p:cNvPr>
          <p:cNvSpPr/>
          <p:nvPr/>
        </p:nvSpPr>
        <p:spPr>
          <a:xfrm>
            <a:off x="3565690" y="3615397"/>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FCA1AA-6887-4291-99B1-F171B2CEC4F2}"/>
              </a:ext>
            </a:extLst>
          </p:cNvPr>
          <p:cNvSpPr/>
          <p:nvPr/>
        </p:nvSpPr>
        <p:spPr>
          <a:xfrm>
            <a:off x="5309801" y="3615397"/>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9A6D2C-2065-41C2-AEE5-F46E3609C4C0}"/>
              </a:ext>
            </a:extLst>
          </p:cNvPr>
          <p:cNvSpPr/>
          <p:nvPr/>
        </p:nvSpPr>
        <p:spPr>
          <a:xfrm>
            <a:off x="7031124" y="3533390"/>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F32E7D-B113-4934-A918-87BD27A55D1B}"/>
              </a:ext>
            </a:extLst>
          </p:cNvPr>
          <p:cNvSpPr txBox="1"/>
          <p:nvPr/>
        </p:nvSpPr>
        <p:spPr>
          <a:xfrm>
            <a:off x="1687283" y="3601329"/>
            <a:ext cx="1527934"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Persians, India</a:t>
            </a:r>
          </a:p>
        </p:txBody>
      </p:sp>
      <p:pic>
        <p:nvPicPr>
          <p:cNvPr id="16" name="Picture 2">
            <a:extLst>
              <a:ext uri="{FF2B5EF4-FFF2-40B4-BE49-F238E27FC236}">
                <a16:creationId xmlns:a16="http://schemas.microsoft.com/office/drawing/2014/main" id="{252C6853-27B4-4E65-96D6-269EFF09C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4479924"/>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AA22A02D-8C44-424F-BE3A-51736A74DB05}"/>
              </a:ext>
            </a:extLst>
          </p:cNvPr>
          <p:cNvSpPr/>
          <p:nvPr/>
        </p:nvSpPr>
        <p:spPr>
          <a:xfrm>
            <a:off x="2039815" y="4940959"/>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635C75A-0272-452E-A283-E91257E7FB18}"/>
              </a:ext>
            </a:extLst>
          </p:cNvPr>
          <p:cNvSpPr/>
          <p:nvPr/>
        </p:nvSpPr>
        <p:spPr>
          <a:xfrm>
            <a:off x="3565690" y="4940959"/>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893AB6-6207-49D3-B51F-AD4DE6DA7434}"/>
              </a:ext>
            </a:extLst>
          </p:cNvPr>
          <p:cNvSpPr/>
          <p:nvPr/>
        </p:nvSpPr>
        <p:spPr>
          <a:xfrm>
            <a:off x="5309801" y="4940959"/>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6E75A2-EC82-4A18-8DA0-7C6AAE9D16C4}"/>
              </a:ext>
            </a:extLst>
          </p:cNvPr>
          <p:cNvSpPr/>
          <p:nvPr/>
        </p:nvSpPr>
        <p:spPr>
          <a:xfrm>
            <a:off x="7031124" y="4858952"/>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FDAD3E-0437-4E97-AAAF-12F890D33D9C}"/>
              </a:ext>
            </a:extLst>
          </p:cNvPr>
          <p:cNvSpPr txBox="1"/>
          <p:nvPr/>
        </p:nvSpPr>
        <p:spPr>
          <a:xfrm>
            <a:off x="2039815" y="4868769"/>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Egypt</a:t>
            </a:r>
          </a:p>
        </p:txBody>
      </p:sp>
      <p:sp>
        <p:nvSpPr>
          <p:cNvPr id="22" name="TextBox 21">
            <a:extLst>
              <a:ext uri="{FF2B5EF4-FFF2-40B4-BE49-F238E27FC236}">
                <a16:creationId xmlns:a16="http://schemas.microsoft.com/office/drawing/2014/main" id="{5F3A2A13-4838-4BBA-9BFF-AE83EE661438}"/>
              </a:ext>
            </a:extLst>
          </p:cNvPr>
          <p:cNvSpPr txBox="1"/>
          <p:nvPr/>
        </p:nvSpPr>
        <p:spPr>
          <a:xfrm>
            <a:off x="3299625" y="3585411"/>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Arabs, Chinese</a:t>
            </a:r>
          </a:p>
        </p:txBody>
      </p:sp>
      <p:sp>
        <p:nvSpPr>
          <p:cNvPr id="23" name="TextBox 22">
            <a:extLst>
              <a:ext uri="{FF2B5EF4-FFF2-40B4-BE49-F238E27FC236}">
                <a16:creationId xmlns:a16="http://schemas.microsoft.com/office/drawing/2014/main" id="{9E769C1A-046F-4FC0-B767-80EE118AFE7A}"/>
              </a:ext>
            </a:extLst>
          </p:cNvPr>
          <p:cNvSpPr txBox="1"/>
          <p:nvPr/>
        </p:nvSpPr>
        <p:spPr>
          <a:xfrm>
            <a:off x="5001673" y="3554077"/>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Mongols</a:t>
            </a:r>
          </a:p>
        </p:txBody>
      </p:sp>
      <p:sp>
        <p:nvSpPr>
          <p:cNvPr id="24" name="TextBox 23">
            <a:extLst>
              <a:ext uri="{FF2B5EF4-FFF2-40B4-BE49-F238E27FC236}">
                <a16:creationId xmlns:a16="http://schemas.microsoft.com/office/drawing/2014/main" id="{D8EABD74-C2DF-422A-9072-54D03A78CAF3}"/>
              </a:ext>
            </a:extLst>
          </p:cNvPr>
          <p:cNvSpPr txBox="1"/>
          <p:nvPr/>
        </p:nvSpPr>
        <p:spPr>
          <a:xfrm>
            <a:off x="6651813" y="3269055"/>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Collapse </a:t>
            </a:r>
            <a:br>
              <a:rPr lang="en-US" sz="2200" spc="-150" dirty="0">
                <a:solidFill>
                  <a:schemeClr val="bg1"/>
                </a:solidFill>
                <a:latin typeface="Calibri" panose="020F0502020204030204" pitchFamily="34" charset="0"/>
                <a:cs typeface="Calibri" panose="020F0502020204030204" pitchFamily="34" charset="0"/>
              </a:rPr>
            </a:br>
            <a:r>
              <a:rPr lang="en-US" sz="2200" spc="-150" dirty="0">
                <a:solidFill>
                  <a:schemeClr val="bg1"/>
                </a:solidFill>
                <a:latin typeface="Calibri" panose="020F0502020204030204" pitchFamily="34" charset="0"/>
                <a:cs typeface="Calibri" panose="020F0502020204030204" pitchFamily="34" charset="0"/>
              </a:rPr>
              <a:t>and Jesuits</a:t>
            </a:r>
          </a:p>
        </p:txBody>
      </p:sp>
      <p:sp>
        <p:nvSpPr>
          <p:cNvPr id="25" name="TextBox 24">
            <a:extLst>
              <a:ext uri="{FF2B5EF4-FFF2-40B4-BE49-F238E27FC236}">
                <a16:creationId xmlns:a16="http://schemas.microsoft.com/office/drawing/2014/main" id="{D6E5173B-5BB1-4455-9146-4CE32DEBB620}"/>
              </a:ext>
            </a:extLst>
          </p:cNvPr>
          <p:cNvSpPr txBox="1"/>
          <p:nvPr/>
        </p:nvSpPr>
        <p:spPr>
          <a:xfrm>
            <a:off x="3674809" y="4868769"/>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Ethiopia</a:t>
            </a:r>
          </a:p>
        </p:txBody>
      </p:sp>
      <p:sp>
        <p:nvSpPr>
          <p:cNvPr id="26" name="TextBox 25">
            <a:extLst>
              <a:ext uri="{FF2B5EF4-FFF2-40B4-BE49-F238E27FC236}">
                <a16:creationId xmlns:a16="http://schemas.microsoft.com/office/drawing/2014/main" id="{7060D84D-2F5D-4275-AFCA-64874D0F0592}"/>
              </a:ext>
            </a:extLst>
          </p:cNvPr>
          <p:cNvSpPr txBox="1"/>
          <p:nvPr/>
        </p:nvSpPr>
        <p:spPr>
          <a:xfrm>
            <a:off x="5367994" y="4861782"/>
            <a:ext cx="970670"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Nubia</a:t>
            </a:r>
          </a:p>
        </p:txBody>
      </p:sp>
      <p:sp>
        <p:nvSpPr>
          <p:cNvPr id="27" name="TextBox 26">
            <a:extLst>
              <a:ext uri="{FF2B5EF4-FFF2-40B4-BE49-F238E27FC236}">
                <a16:creationId xmlns:a16="http://schemas.microsoft.com/office/drawing/2014/main" id="{96B683E3-F217-40BE-9662-03D61882FB14}"/>
              </a:ext>
            </a:extLst>
          </p:cNvPr>
          <p:cNvSpPr txBox="1"/>
          <p:nvPr/>
        </p:nvSpPr>
        <p:spPr>
          <a:xfrm>
            <a:off x="6758446" y="4865704"/>
            <a:ext cx="1650140"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Coastal Africa?</a:t>
            </a:r>
          </a:p>
        </p:txBody>
      </p:sp>
      <p:sp>
        <p:nvSpPr>
          <p:cNvPr id="5" name="Rectangle 4">
            <a:extLst>
              <a:ext uri="{FF2B5EF4-FFF2-40B4-BE49-F238E27FC236}">
                <a16:creationId xmlns:a16="http://schemas.microsoft.com/office/drawing/2014/main" id="{ABD23459-973E-4696-842E-A6801ADFD594}"/>
              </a:ext>
            </a:extLst>
          </p:cNvPr>
          <p:cNvSpPr/>
          <p:nvPr/>
        </p:nvSpPr>
        <p:spPr>
          <a:xfrm>
            <a:off x="3404382" y="1633288"/>
            <a:ext cx="7058132" cy="4546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85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CAABB7C-3FC3-40A9-8504-596B834D755B}"/>
              </a:ext>
            </a:extLst>
          </p:cNvPr>
          <p:cNvSpPr>
            <a:spLocks noGrp="1"/>
          </p:cNvSpPr>
          <p:nvPr>
            <p:ph type="title"/>
          </p:nvPr>
        </p:nvSpPr>
        <p:spPr>
          <a:xfrm>
            <a:off x="8180438" y="758952"/>
            <a:ext cx="2853005" cy="4041648"/>
          </a:xfrm>
        </p:spPr>
        <p:txBody>
          <a:bodyPr vert="horz" lIns="91440" tIns="45720" rIns="91440" bIns="45720" rtlCol="0" anchor="b">
            <a:normAutofit/>
          </a:bodyPr>
          <a:lstStyle/>
          <a:p>
            <a:pPr>
              <a:lnSpc>
                <a:spcPct val="85000"/>
              </a:lnSpc>
            </a:pPr>
            <a:r>
              <a:rPr lang="en-US" sz="6000"/>
              <a:t>The Sorges</a:t>
            </a:r>
          </a:p>
        </p:txBody>
      </p:sp>
      <p:pic>
        <p:nvPicPr>
          <p:cNvPr id="9" name="Content Placeholder 8">
            <a:extLst>
              <a:ext uri="{FF2B5EF4-FFF2-40B4-BE49-F238E27FC236}">
                <a16:creationId xmlns:a16="http://schemas.microsoft.com/office/drawing/2014/main" id="{CA7BC2B0-3A75-4EF3-B614-B15771B75276}"/>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0716" t="9667" r="7178" b="31008"/>
          <a:stretch/>
        </p:blipFill>
        <p:spPr>
          <a:xfrm>
            <a:off x="442453" y="10"/>
            <a:ext cx="7118554" cy="6857990"/>
          </a:xfrm>
          <a:prstGeom prst="rect">
            <a:avLst/>
          </a:prstGeom>
        </p:spPr>
      </p:pic>
    </p:spTree>
    <p:extLst>
      <p:ext uri="{BB962C8B-B14F-4D97-AF65-F5344CB8AC3E}">
        <p14:creationId xmlns:p14="http://schemas.microsoft.com/office/powerpoint/2010/main" val="1341799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AD08-8D82-404A-A9EF-C550B8568B1D}"/>
              </a:ext>
            </a:extLst>
          </p:cNvPr>
          <p:cNvSpPr>
            <a:spLocks noGrp="1"/>
          </p:cNvSpPr>
          <p:nvPr>
            <p:ph type="title"/>
          </p:nvPr>
        </p:nvSpPr>
        <p:spPr/>
        <p:txBody>
          <a:bodyPr/>
          <a:lstStyle/>
          <a:p>
            <a:r>
              <a:rPr lang="en-US" dirty="0"/>
              <a:t>Round Two</a:t>
            </a:r>
          </a:p>
        </p:txBody>
      </p:sp>
      <p:sp>
        <p:nvSpPr>
          <p:cNvPr id="3" name="Content Placeholder 2">
            <a:extLst>
              <a:ext uri="{FF2B5EF4-FFF2-40B4-BE49-F238E27FC236}">
                <a16:creationId xmlns:a16="http://schemas.microsoft.com/office/drawing/2014/main" id="{B417300D-EF73-4E99-86F4-8EDB4D4C9D0E}"/>
              </a:ext>
            </a:extLst>
          </p:cNvPr>
          <p:cNvSpPr>
            <a:spLocks noGrp="1"/>
          </p:cNvSpPr>
          <p:nvPr>
            <p:ph idx="1"/>
          </p:nvPr>
        </p:nvSpPr>
        <p:spPr/>
        <p:txBody>
          <a:bodyPr/>
          <a:lstStyle/>
          <a:p>
            <a:r>
              <a:rPr lang="en-US" dirty="0"/>
              <a:t>You’ll find a letter (labelled 400-800) on your table. </a:t>
            </a:r>
          </a:p>
          <a:p>
            <a:r>
              <a:rPr lang="en-US" dirty="0"/>
              <a:t>Take 7 minutes to read the letter and talk about what advice you would give.</a:t>
            </a:r>
          </a:p>
          <a:p>
            <a:r>
              <a:rPr lang="en-US" dirty="0"/>
              <a:t>Then, briefly share your dilemma and your approach to it with the class at large.</a:t>
            </a:r>
          </a:p>
        </p:txBody>
      </p:sp>
    </p:spTree>
    <p:extLst>
      <p:ext uri="{BB962C8B-B14F-4D97-AF65-F5344CB8AC3E}">
        <p14:creationId xmlns:p14="http://schemas.microsoft.com/office/powerpoint/2010/main" val="229707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96A9-B252-42AF-931A-EDE5D944868C}"/>
              </a:ext>
            </a:extLst>
          </p:cNvPr>
          <p:cNvSpPr>
            <a:spLocks noGrp="1"/>
          </p:cNvSpPr>
          <p:nvPr>
            <p:ph type="title"/>
          </p:nvPr>
        </p:nvSpPr>
        <p:spPr>
          <a:xfrm>
            <a:off x="7534656" y="365760"/>
            <a:ext cx="3419856" cy="1315556"/>
          </a:xfrm>
        </p:spPr>
        <p:txBody>
          <a:bodyPr vert="horz" lIns="91440" tIns="45720" rIns="91440" bIns="45720" rtlCol="0">
            <a:normAutofit/>
          </a:bodyPr>
          <a:lstStyle/>
          <a:p>
            <a:r>
              <a:rPr lang="en-US" sz="4000" dirty="0"/>
              <a:t>Europe, AD 400-800</a:t>
            </a:r>
          </a:p>
        </p:txBody>
      </p:sp>
      <p:pic>
        <p:nvPicPr>
          <p:cNvPr id="21" name="Picture 20" descr="img011">
            <a:extLst>
              <a:ext uri="{FF2B5EF4-FFF2-40B4-BE49-F238E27FC236}">
                <a16:creationId xmlns:a16="http://schemas.microsoft.com/office/drawing/2014/main" id="{C719F0A4-4A20-4A04-ABB8-CEABD642F1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3" t="4189"/>
          <a:stretch/>
        </p:blipFill>
        <p:spPr bwMode="auto">
          <a:xfrm>
            <a:off x="3643882" y="4254060"/>
            <a:ext cx="3560742" cy="26039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0" name="Content Placeholder 37">
            <a:extLst>
              <a:ext uri="{FF2B5EF4-FFF2-40B4-BE49-F238E27FC236}">
                <a16:creationId xmlns:a16="http://schemas.microsoft.com/office/drawing/2014/main" id="{DECE9EAA-E632-4EAE-9F67-7FBD9AF6FB5F}"/>
              </a:ext>
            </a:extLst>
          </p:cNvPr>
          <p:cNvPicPr>
            <a:picLocks noChangeAspect="1"/>
          </p:cNvPicPr>
          <p:nvPr/>
        </p:nvPicPr>
        <p:blipFill rotWithShape="1">
          <a:blip r:embed="rId4">
            <a:extLst>
              <a:ext uri="{28A0092B-C50C-407E-A947-70E740481C1C}">
                <a14:useLocalDpi xmlns:a14="http://schemas.microsoft.com/office/drawing/2010/main" val="0"/>
              </a:ext>
            </a:extLst>
          </a:blip>
          <a:srcRect l="-273" t="7035" r="4485" b="16990"/>
          <a:stretch/>
        </p:blipFill>
        <p:spPr>
          <a:xfrm>
            <a:off x="-20648" y="0"/>
            <a:ext cx="7225272" cy="4140200"/>
          </a:xfrm>
          <a:prstGeom prst="rect">
            <a:avLst/>
          </a:prstGeom>
        </p:spPr>
      </p:pic>
      <p:pic>
        <p:nvPicPr>
          <p:cNvPr id="22" name="Picture 21" descr="img010">
            <a:extLst>
              <a:ext uri="{FF2B5EF4-FFF2-40B4-BE49-F238E27FC236}">
                <a16:creationId xmlns:a16="http://schemas.microsoft.com/office/drawing/2014/main" id="{B43109CA-6B87-469D-992C-29001CB6C3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30" r="3609" b="-1"/>
          <a:stretch/>
        </p:blipFill>
        <p:spPr bwMode="auto">
          <a:xfrm>
            <a:off x="0" y="4254061"/>
            <a:ext cx="3560741" cy="26039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Content Placeholder 3">
            <a:extLst>
              <a:ext uri="{FF2B5EF4-FFF2-40B4-BE49-F238E27FC236}">
                <a16:creationId xmlns:a16="http://schemas.microsoft.com/office/drawing/2014/main" id="{25B02231-C9F2-4640-9D6D-9B8581439CF1}"/>
              </a:ext>
            </a:extLst>
          </p:cNvPr>
          <p:cNvSpPr>
            <a:spLocks noGrp="1"/>
          </p:cNvSpPr>
          <p:nvPr>
            <p:ph idx="1"/>
          </p:nvPr>
        </p:nvSpPr>
        <p:spPr>
          <a:xfrm>
            <a:off x="7357872" y="1681316"/>
            <a:ext cx="3673922" cy="5034116"/>
          </a:xfrm>
        </p:spPr>
        <p:txBody>
          <a:bodyPr>
            <a:normAutofit lnSpcReduction="10000"/>
          </a:bodyPr>
          <a:lstStyle/>
          <a:p>
            <a:r>
              <a:rPr lang="en-US" dirty="0"/>
              <a:t>Overspending on the military, a wide gap between rich and poor, and a financial crisis weakened the Roman Empire.</a:t>
            </a:r>
          </a:p>
          <a:p>
            <a:r>
              <a:rPr lang="en-US" dirty="0"/>
              <a:t>No longer held back by Rome, Warlords took over.</a:t>
            </a:r>
          </a:p>
          <a:p>
            <a:r>
              <a:rPr lang="en-US" dirty="0"/>
              <a:t>At the edge of the empire, in Ireland, early missionaries faced a new challenge:</a:t>
            </a:r>
          </a:p>
          <a:p>
            <a:pPr marL="0" indent="0">
              <a:buNone/>
            </a:pPr>
            <a:r>
              <a:rPr lang="en-US" b="1" dirty="0"/>
              <a:t>Should they organize monasteries as outposts of civilization? </a:t>
            </a:r>
          </a:p>
          <a:p>
            <a:pPr marL="0" indent="0">
              <a:buNone/>
            </a:pPr>
            <a:r>
              <a:rPr lang="en-US" b="1" dirty="0"/>
              <a:t>Or should their monasteries take new forms familiar to the locals, but disturbing to other Christians?</a:t>
            </a:r>
          </a:p>
        </p:txBody>
      </p:sp>
    </p:spTree>
    <p:extLst>
      <p:ext uri="{BB962C8B-B14F-4D97-AF65-F5344CB8AC3E}">
        <p14:creationId xmlns:p14="http://schemas.microsoft.com/office/powerpoint/2010/main" val="1136075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129-E911-4030-8F3C-345D20D88D7F}"/>
              </a:ext>
            </a:extLst>
          </p:cNvPr>
          <p:cNvSpPr>
            <a:spLocks noGrp="1"/>
          </p:cNvSpPr>
          <p:nvPr>
            <p:ph type="title"/>
          </p:nvPr>
        </p:nvSpPr>
        <p:spPr>
          <a:xfrm>
            <a:off x="7534656" y="365760"/>
            <a:ext cx="3419856" cy="1325562"/>
          </a:xfrm>
        </p:spPr>
        <p:txBody>
          <a:bodyPr>
            <a:normAutofit/>
          </a:bodyPr>
          <a:lstStyle/>
          <a:p>
            <a:r>
              <a:rPr lang="en-US" sz="4000"/>
              <a:t>Europe, AD 400-800</a:t>
            </a:r>
          </a:p>
        </p:txBody>
      </p:sp>
      <p:pic>
        <p:nvPicPr>
          <p:cNvPr id="10" name="Content Placeholder 4" descr="A view of a large rock&#10;&#10;Description generated with very high confidence">
            <a:extLst>
              <a:ext uri="{FF2B5EF4-FFF2-40B4-BE49-F238E27FC236}">
                <a16:creationId xmlns:a16="http://schemas.microsoft.com/office/drawing/2014/main" id="{BF8380E6-C98A-4EEE-8B2A-2D8D54CC6A0C}"/>
              </a:ext>
            </a:extLst>
          </p:cNvPr>
          <p:cNvPicPr>
            <a:picLocks noChangeAspect="1"/>
          </p:cNvPicPr>
          <p:nvPr/>
        </p:nvPicPr>
        <p:blipFill rotWithShape="1">
          <a:blip r:embed="rId3">
            <a:extLst>
              <a:ext uri="{28A0092B-C50C-407E-A947-70E740481C1C}">
                <a14:useLocalDpi xmlns:a14="http://schemas.microsoft.com/office/drawing/2010/main" val="0"/>
              </a:ext>
            </a:extLst>
          </a:blip>
          <a:srcRect r="-2" b="13541"/>
          <a:stretch/>
        </p:blipFill>
        <p:spPr>
          <a:xfrm>
            <a:off x="-8296" y="-5"/>
            <a:ext cx="7212921" cy="4162622"/>
          </a:xfrm>
          <a:prstGeom prst="rect">
            <a:avLst/>
          </a:prstGeom>
        </p:spPr>
      </p:pic>
      <p:sp>
        <p:nvSpPr>
          <p:cNvPr id="4" name="Content Placeholder 3">
            <a:extLst>
              <a:ext uri="{FF2B5EF4-FFF2-40B4-BE49-F238E27FC236}">
                <a16:creationId xmlns:a16="http://schemas.microsoft.com/office/drawing/2014/main" id="{A53DBBC5-C395-4BC1-9F6A-EBA3D8B7CD08}"/>
              </a:ext>
            </a:extLst>
          </p:cNvPr>
          <p:cNvSpPr>
            <a:spLocks noGrp="1"/>
          </p:cNvSpPr>
          <p:nvPr>
            <p:ph idx="1"/>
          </p:nvPr>
        </p:nvSpPr>
        <p:spPr>
          <a:xfrm>
            <a:off x="7534655" y="1828800"/>
            <a:ext cx="3457810" cy="4476750"/>
          </a:xfrm>
        </p:spPr>
        <p:txBody>
          <a:bodyPr>
            <a:normAutofit/>
          </a:bodyPr>
          <a:lstStyle/>
          <a:p>
            <a:r>
              <a:rPr lang="en-US" dirty="0"/>
              <a:t>Evangelists in Ireland developed a new way of organizing the church, around monasteries, not bishops.</a:t>
            </a:r>
          </a:p>
          <a:p>
            <a:r>
              <a:rPr lang="en-US" dirty="0"/>
              <a:t>Irish copyists saved the Greco-Roman literary heritage</a:t>
            </a:r>
          </a:p>
          <a:p>
            <a:r>
              <a:rPr lang="en-US" dirty="0"/>
              <a:t>Irish missionaries re-evangelized Europe, starting Monasteries across the continent.</a:t>
            </a:r>
          </a:p>
        </p:txBody>
      </p:sp>
      <p:pic>
        <p:nvPicPr>
          <p:cNvPr id="7" name="Picture 6">
            <a:extLst>
              <a:ext uri="{FF2B5EF4-FFF2-40B4-BE49-F238E27FC236}">
                <a16:creationId xmlns:a16="http://schemas.microsoft.com/office/drawing/2014/main" id="{56F6BCC3-EE5D-4EF3-88DD-476823E5F196}"/>
              </a:ext>
            </a:extLst>
          </p:cNvPr>
          <p:cNvPicPr>
            <a:picLocks noChangeAspect="1"/>
          </p:cNvPicPr>
          <p:nvPr/>
        </p:nvPicPr>
        <p:blipFill rotWithShape="1">
          <a:blip r:embed="rId4">
            <a:extLst>
              <a:ext uri="{28A0092B-C50C-407E-A947-70E740481C1C}">
                <a14:useLocalDpi xmlns:a14="http://schemas.microsoft.com/office/drawing/2010/main" val="0"/>
              </a:ext>
            </a:extLst>
          </a:blip>
          <a:srcRect t="25217" r="-1" b="23217"/>
          <a:stretch/>
        </p:blipFill>
        <p:spPr>
          <a:xfrm>
            <a:off x="-8297" y="4254061"/>
            <a:ext cx="3560741" cy="2603939"/>
          </a:xfrm>
          <a:prstGeom prst="rect">
            <a:avLst/>
          </a:prstGeom>
        </p:spPr>
      </p:pic>
      <p:pic>
        <p:nvPicPr>
          <p:cNvPr id="9" name="Picture 8" descr="A picture containing text, map&#10;&#10;Description generated with very high confidence">
            <a:extLst>
              <a:ext uri="{FF2B5EF4-FFF2-40B4-BE49-F238E27FC236}">
                <a16:creationId xmlns:a16="http://schemas.microsoft.com/office/drawing/2014/main" id="{54D5D0B3-781E-4B54-A4BB-85655C6BD88A}"/>
              </a:ext>
            </a:extLst>
          </p:cNvPr>
          <p:cNvPicPr>
            <a:picLocks noChangeAspect="1"/>
          </p:cNvPicPr>
          <p:nvPr/>
        </p:nvPicPr>
        <p:blipFill rotWithShape="1">
          <a:blip r:embed="rId5">
            <a:extLst>
              <a:ext uri="{28A0092B-C50C-407E-A947-70E740481C1C}">
                <a14:useLocalDpi xmlns:a14="http://schemas.microsoft.com/office/drawing/2010/main" val="0"/>
              </a:ext>
            </a:extLst>
          </a:blip>
          <a:srcRect t="2494" r="2" b="2"/>
          <a:stretch/>
        </p:blipFill>
        <p:spPr>
          <a:xfrm>
            <a:off x="3643883" y="4254066"/>
            <a:ext cx="3560741" cy="2603939"/>
          </a:xfrm>
          <a:prstGeom prst="rect">
            <a:avLst/>
          </a:prstGeom>
        </p:spPr>
      </p:pic>
    </p:spTree>
    <p:extLst>
      <p:ext uri="{BB962C8B-B14F-4D97-AF65-F5344CB8AC3E}">
        <p14:creationId xmlns:p14="http://schemas.microsoft.com/office/powerpoint/2010/main" val="3154375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96A9-B252-42AF-931A-EDE5D944868C}"/>
              </a:ext>
            </a:extLst>
          </p:cNvPr>
          <p:cNvSpPr>
            <a:spLocks noGrp="1"/>
          </p:cNvSpPr>
          <p:nvPr>
            <p:ph type="title"/>
          </p:nvPr>
        </p:nvSpPr>
        <p:spPr>
          <a:xfrm>
            <a:off x="914400" y="4624001"/>
            <a:ext cx="9777603" cy="1152524"/>
          </a:xfrm>
        </p:spPr>
        <p:txBody>
          <a:bodyPr vert="horz" lIns="91440" tIns="45720" rIns="91440" bIns="45720" rtlCol="0" anchor="b">
            <a:normAutofit fontScale="90000"/>
          </a:bodyPr>
          <a:lstStyle/>
          <a:p>
            <a:pPr>
              <a:lnSpc>
                <a:spcPct val="85000"/>
              </a:lnSpc>
            </a:pPr>
            <a:r>
              <a:rPr lang="en-US" sz="4800" dirty="0"/>
              <a:t>The Shipwreck and the King’s Tutor</a:t>
            </a:r>
          </a:p>
        </p:txBody>
      </p:sp>
      <p:pic>
        <p:nvPicPr>
          <p:cNvPr id="4" name="Content Placeholder 4" descr="A picture containing text, map&#10;&#10;Description generated with very high confidence">
            <a:extLst>
              <a:ext uri="{FF2B5EF4-FFF2-40B4-BE49-F238E27FC236}">
                <a16:creationId xmlns:a16="http://schemas.microsoft.com/office/drawing/2014/main" id="{2BE3D73C-785B-4A56-B105-B717EC4A514C}"/>
              </a:ext>
            </a:extLst>
          </p:cNvPr>
          <p:cNvPicPr>
            <a:picLocks noChangeAspect="1"/>
          </p:cNvPicPr>
          <p:nvPr/>
        </p:nvPicPr>
        <p:blipFill rotWithShape="1">
          <a:blip r:embed="rId3">
            <a:extLst>
              <a:ext uri="{28A0092B-C50C-407E-A947-70E740481C1C}">
                <a14:useLocalDpi xmlns:a14="http://schemas.microsoft.com/office/drawing/2010/main" val="0"/>
              </a:ext>
            </a:extLst>
          </a:blip>
          <a:srcRect l="-1165" t="8467" r="1162" b="8467"/>
          <a:stretch/>
        </p:blipFill>
        <p:spPr>
          <a:xfrm>
            <a:off x="457199" y="10"/>
            <a:ext cx="6916589" cy="4251479"/>
          </a:xfrm>
          <a:prstGeom prst="rect">
            <a:avLst/>
          </a:prstGeom>
        </p:spPr>
      </p:pic>
      <p:pic>
        <p:nvPicPr>
          <p:cNvPr id="3074" name="Picture 2" descr="Frumentius">
            <a:extLst>
              <a:ext uri="{FF2B5EF4-FFF2-40B4-BE49-F238E27FC236}">
                <a16:creationId xmlns:a16="http://schemas.microsoft.com/office/drawing/2014/main" id="{68824D2A-2713-41AA-AD11-50FE97EE29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58" r="3" b="21415"/>
          <a:stretch/>
        </p:blipFill>
        <p:spPr bwMode="auto">
          <a:xfrm>
            <a:off x="7534657" y="10"/>
            <a:ext cx="3758183" cy="425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576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732F8-EB2E-41B7-A59A-BDC135509F35}"/>
              </a:ext>
            </a:extLst>
          </p:cNvPr>
          <p:cNvSpPr>
            <a:spLocks noGrp="1"/>
          </p:cNvSpPr>
          <p:nvPr>
            <p:ph type="title"/>
          </p:nvPr>
        </p:nvSpPr>
        <p:spPr>
          <a:xfrm>
            <a:off x="443916" y="177461"/>
            <a:ext cx="3759421" cy="1513861"/>
          </a:xfrm>
        </p:spPr>
        <p:txBody>
          <a:bodyPr>
            <a:normAutofit/>
          </a:bodyPr>
          <a:lstStyle/>
          <a:p>
            <a:r>
              <a:rPr lang="en-US" sz="4000" dirty="0"/>
              <a:t>Africa, </a:t>
            </a:r>
            <a:br>
              <a:rPr lang="en-US" sz="4000" dirty="0"/>
            </a:br>
            <a:r>
              <a:rPr lang="en-US" sz="4000" dirty="0"/>
              <a:t>AD 400-800</a:t>
            </a:r>
          </a:p>
        </p:txBody>
      </p:sp>
      <p:sp>
        <p:nvSpPr>
          <p:cNvPr id="3" name="Content Placeholder 2">
            <a:extLst>
              <a:ext uri="{FF2B5EF4-FFF2-40B4-BE49-F238E27FC236}">
                <a16:creationId xmlns:a16="http://schemas.microsoft.com/office/drawing/2014/main" id="{4D169B57-C855-4B32-B2F0-21C039122ED2}"/>
              </a:ext>
            </a:extLst>
          </p:cNvPr>
          <p:cNvSpPr>
            <a:spLocks noGrp="1"/>
          </p:cNvSpPr>
          <p:nvPr>
            <p:ph idx="1"/>
          </p:nvPr>
        </p:nvSpPr>
        <p:spPr>
          <a:xfrm>
            <a:off x="276766" y="1868129"/>
            <a:ext cx="3777316" cy="4640826"/>
          </a:xfrm>
        </p:spPr>
        <p:txBody>
          <a:bodyPr>
            <a:normAutofit/>
          </a:bodyPr>
          <a:lstStyle/>
          <a:p>
            <a:r>
              <a:rPr lang="en-US" sz="1600" dirty="0"/>
              <a:t>Refugees from the religious conflicts in Rome headed south, and ended up in Ethiopia</a:t>
            </a:r>
          </a:p>
          <a:p>
            <a:r>
              <a:rPr lang="en-US" sz="1600" dirty="0"/>
              <a:t>They found a nominally Christian country, but only a small corridor had been evangelized.</a:t>
            </a:r>
          </a:p>
          <a:p>
            <a:r>
              <a:rPr lang="en-US" sz="1600" dirty="0"/>
              <a:t>People lived in fear of powerful magicians and spirits, and wanted amulets to protect them.</a:t>
            </a:r>
          </a:p>
          <a:p>
            <a:pPr marL="0" indent="0">
              <a:buNone/>
            </a:pPr>
            <a:r>
              <a:rPr lang="en-US" b="1" dirty="0"/>
              <a:t>Should we write scripture on scrolls to remind people of Christ’s protection?</a:t>
            </a:r>
          </a:p>
          <a:p>
            <a:pPr marL="0" indent="0">
              <a:buNone/>
            </a:pPr>
            <a:r>
              <a:rPr lang="en-US" b="1" dirty="0"/>
              <a:t>Or does this make Christ just one more magician among others?</a:t>
            </a:r>
          </a:p>
        </p:txBody>
      </p:sp>
      <p:pic>
        <p:nvPicPr>
          <p:cNvPr id="9" name="Picture 8" descr="A picture containing snow, sitting, piece, paper&#10;&#10;Description automatically generated">
            <a:extLst>
              <a:ext uri="{FF2B5EF4-FFF2-40B4-BE49-F238E27FC236}">
                <a16:creationId xmlns:a16="http://schemas.microsoft.com/office/drawing/2014/main" id="{36A10159-FDB7-4731-84E8-9A21F53680FD}"/>
              </a:ext>
            </a:extLst>
          </p:cNvPr>
          <p:cNvPicPr>
            <a:picLocks noChangeAspect="1"/>
          </p:cNvPicPr>
          <p:nvPr/>
        </p:nvPicPr>
        <p:blipFill rotWithShape="1">
          <a:blip r:embed="rId3">
            <a:extLst>
              <a:ext uri="{28A0092B-C50C-407E-A947-70E740481C1C}">
                <a14:useLocalDpi xmlns:a14="http://schemas.microsoft.com/office/drawing/2010/main" val="0"/>
              </a:ext>
            </a:extLst>
          </a:blip>
          <a:srcRect r="2158" b="-2"/>
          <a:stretch/>
        </p:blipFill>
        <p:spPr>
          <a:xfrm>
            <a:off x="4446495" y="10"/>
            <a:ext cx="3330919" cy="3378919"/>
          </a:xfrm>
          <a:prstGeom prst="rect">
            <a:avLst/>
          </a:prstGeom>
        </p:spPr>
      </p:pic>
      <p:pic>
        <p:nvPicPr>
          <p:cNvPr id="7" name="Picture 6" descr="A person wearing glasses&#10;&#10;Description automatically generated">
            <a:extLst>
              <a:ext uri="{FF2B5EF4-FFF2-40B4-BE49-F238E27FC236}">
                <a16:creationId xmlns:a16="http://schemas.microsoft.com/office/drawing/2014/main" id="{BE76A86B-A0C0-4A34-B40F-FAAF00FEB0F4}"/>
              </a:ext>
            </a:extLst>
          </p:cNvPr>
          <p:cNvPicPr>
            <a:picLocks noChangeAspect="1"/>
          </p:cNvPicPr>
          <p:nvPr/>
        </p:nvPicPr>
        <p:blipFill rotWithShape="1">
          <a:blip r:embed="rId4">
            <a:extLst>
              <a:ext uri="{28A0092B-C50C-407E-A947-70E740481C1C}">
                <a14:useLocalDpi xmlns:a14="http://schemas.microsoft.com/office/drawing/2010/main" val="0"/>
              </a:ext>
            </a:extLst>
          </a:blip>
          <a:srcRect t="18847" r="-1" b="-1"/>
          <a:stretch/>
        </p:blipFill>
        <p:spPr>
          <a:xfrm>
            <a:off x="7868854" y="10"/>
            <a:ext cx="3330921" cy="3378919"/>
          </a:xfrm>
          <a:prstGeom prst="rect">
            <a:avLst/>
          </a:prstGeom>
        </p:spPr>
      </p:pic>
      <p:pic>
        <p:nvPicPr>
          <p:cNvPr id="5" name="Picture 4" descr="A picture containing indoor, table&#10;&#10;Description generated with very high confidence">
            <a:extLst>
              <a:ext uri="{FF2B5EF4-FFF2-40B4-BE49-F238E27FC236}">
                <a16:creationId xmlns:a16="http://schemas.microsoft.com/office/drawing/2014/main" id="{766DC4A0-7449-4677-B1CA-B8107333BB96}"/>
              </a:ext>
            </a:extLst>
          </p:cNvPr>
          <p:cNvPicPr>
            <a:picLocks noChangeAspect="1"/>
          </p:cNvPicPr>
          <p:nvPr/>
        </p:nvPicPr>
        <p:blipFill rotWithShape="1">
          <a:blip r:embed="rId5">
            <a:extLst>
              <a:ext uri="{28A0092B-C50C-407E-A947-70E740481C1C}">
                <a14:useLocalDpi xmlns:a14="http://schemas.microsoft.com/office/drawing/2010/main" val="0"/>
              </a:ext>
            </a:extLst>
          </a:blip>
          <a:srcRect t="6483" r="4" b="4"/>
          <a:stretch/>
        </p:blipFill>
        <p:spPr>
          <a:xfrm>
            <a:off x="4446494" y="3474720"/>
            <a:ext cx="3328416" cy="3383280"/>
          </a:xfrm>
          <a:prstGeom prst="rect">
            <a:avLst/>
          </a:prstGeom>
        </p:spPr>
      </p:pic>
      <p:pic>
        <p:nvPicPr>
          <p:cNvPr id="4" name="Picture 3" descr="Graffiti on a wall&#10;&#10;Description generated with high confidence">
            <a:extLst>
              <a:ext uri="{FF2B5EF4-FFF2-40B4-BE49-F238E27FC236}">
                <a16:creationId xmlns:a16="http://schemas.microsoft.com/office/drawing/2014/main" id="{033E28E5-A990-4252-BA6B-A81C38B5EA1C}"/>
              </a:ext>
            </a:extLst>
          </p:cNvPr>
          <p:cNvPicPr>
            <a:picLocks noChangeAspect="1"/>
          </p:cNvPicPr>
          <p:nvPr/>
        </p:nvPicPr>
        <p:blipFill rotWithShape="1">
          <a:blip r:embed="rId6">
            <a:extLst>
              <a:ext uri="{28A0092B-C50C-407E-A947-70E740481C1C}">
                <a14:useLocalDpi xmlns:a14="http://schemas.microsoft.com/office/drawing/2010/main" val="0"/>
              </a:ext>
            </a:extLst>
          </a:blip>
          <a:srcRect t="17729" r="4" b="19508"/>
          <a:stretch/>
        </p:blipFill>
        <p:spPr>
          <a:xfrm>
            <a:off x="7868854" y="3472330"/>
            <a:ext cx="3330922" cy="3385670"/>
          </a:xfrm>
          <a:prstGeom prst="rect">
            <a:avLst/>
          </a:prstGeom>
        </p:spPr>
      </p:pic>
    </p:spTree>
    <p:extLst>
      <p:ext uri="{BB962C8B-B14F-4D97-AF65-F5344CB8AC3E}">
        <p14:creationId xmlns:p14="http://schemas.microsoft.com/office/powerpoint/2010/main" val="3269967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D81B-74A2-4859-95D1-031D0E8FF9E3}"/>
              </a:ext>
            </a:extLst>
          </p:cNvPr>
          <p:cNvSpPr>
            <a:spLocks noGrp="1"/>
          </p:cNvSpPr>
          <p:nvPr>
            <p:ph type="title"/>
          </p:nvPr>
        </p:nvSpPr>
        <p:spPr>
          <a:xfrm>
            <a:off x="6315076" y="365760"/>
            <a:ext cx="4639436" cy="1325562"/>
          </a:xfrm>
        </p:spPr>
        <p:txBody>
          <a:bodyPr>
            <a:normAutofit/>
          </a:bodyPr>
          <a:lstStyle/>
          <a:p>
            <a:r>
              <a:rPr lang="en-US"/>
              <a:t>Africa, AD 400 – AD 800</a:t>
            </a:r>
          </a:p>
        </p:txBody>
      </p:sp>
      <p:pic>
        <p:nvPicPr>
          <p:cNvPr id="10" name="Picture 9" descr="A picture containing food&#10;&#10;Description automatically generated">
            <a:extLst>
              <a:ext uri="{FF2B5EF4-FFF2-40B4-BE49-F238E27FC236}">
                <a16:creationId xmlns:a16="http://schemas.microsoft.com/office/drawing/2014/main" id="{EA09C9EB-A1D0-454F-BAD3-5FBAA58E9B49}"/>
              </a:ext>
            </a:extLst>
          </p:cNvPr>
          <p:cNvPicPr>
            <a:picLocks noChangeAspect="1"/>
          </p:cNvPicPr>
          <p:nvPr/>
        </p:nvPicPr>
        <p:blipFill rotWithShape="1">
          <a:blip r:embed="rId3">
            <a:extLst>
              <a:ext uri="{28A0092B-C50C-407E-A947-70E740481C1C}">
                <a14:useLocalDpi xmlns:a14="http://schemas.microsoft.com/office/drawing/2010/main" val="0"/>
              </a:ext>
            </a:extLst>
          </a:blip>
          <a:srcRect r="-3" b="2675"/>
          <a:stretch/>
        </p:blipFill>
        <p:spPr>
          <a:xfrm>
            <a:off x="161152" y="160866"/>
            <a:ext cx="5784972" cy="3772147"/>
          </a:xfrm>
          <a:custGeom>
            <a:avLst/>
            <a:gdLst>
              <a:gd name="connsiteX0" fmla="*/ 0 w 3762123"/>
              <a:gd name="connsiteY0" fmla="*/ 0 h 3772147"/>
              <a:gd name="connsiteX1" fmla="*/ 3762123 w 3762123"/>
              <a:gd name="connsiteY1" fmla="*/ 0 h 3772147"/>
              <a:gd name="connsiteX2" fmla="*/ 3762123 w 3762123"/>
              <a:gd name="connsiteY2" fmla="*/ 2803198 h 3772147"/>
              <a:gd name="connsiteX3" fmla="*/ 1898122 w 3762123"/>
              <a:gd name="connsiteY3" fmla="*/ 2803198 h 3772147"/>
              <a:gd name="connsiteX4" fmla="*/ 1898122 w 3762123"/>
              <a:gd name="connsiteY4" fmla="*/ 3772147 h 3772147"/>
              <a:gd name="connsiteX5" fmla="*/ 0 w 3762123"/>
              <a:gd name="connsiteY5" fmla="*/ 3772147 h 377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123" h="3772147">
                <a:moveTo>
                  <a:pt x="0" y="0"/>
                </a:moveTo>
                <a:lnTo>
                  <a:pt x="3762123" y="0"/>
                </a:lnTo>
                <a:lnTo>
                  <a:pt x="3762123" y="2803198"/>
                </a:lnTo>
                <a:lnTo>
                  <a:pt x="1898122" y="2803198"/>
                </a:lnTo>
                <a:lnTo>
                  <a:pt x="1898122" y="3772147"/>
                </a:lnTo>
                <a:lnTo>
                  <a:pt x="0" y="3772147"/>
                </a:lnTo>
                <a:close/>
              </a:path>
            </a:pathLst>
          </a:custGeom>
        </p:spPr>
      </p:pic>
      <p:sp>
        <p:nvSpPr>
          <p:cNvPr id="4" name="Content Placeholder 3">
            <a:extLst>
              <a:ext uri="{FF2B5EF4-FFF2-40B4-BE49-F238E27FC236}">
                <a16:creationId xmlns:a16="http://schemas.microsoft.com/office/drawing/2014/main" id="{05303367-E5E6-4F59-A866-21659A852364}"/>
              </a:ext>
            </a:extLst>
          </p:cNvPr>
          <p:cNvSpPr>
            <a:spLocks noGrp="1"/>
          </p:cNvSpPr>
          <p:nvPr>
            <p:ph idx="1"/>
          </p:nvPr>
        </p:nvSpPr>
        <p:spPr>
          <a:xfrm>
            <a:off x="6315076" y="1828800"/>
            <a:ext cx="4677389" cy="4476750"/>
          </a:xfrm>
        </p:spPr>
        <p:txBody>
          <a:bodyPr>
            <a:normAutofit/>
          </a:bodyPr>
          <a:lstStyle/>
          <a:p>
            <a:r>
              <a:rPr lang="en-US"/>
              <a:t>Christianity thrived and grew deep roots in Ethiopia</a:t>
            </a:r>
          </a:p>
          <a:p>
            <a:r>
              <a:rPr lang="en-US"/>
              <a:t>A significant belief in Jesus’ power as Spiritual protection</a:t>
            </a:r>
          </a:p>
          <a:p>
            <a:r>
              <a:rPr lang="en-US"/>
              <a:t>Slightly different set of books of the Bible, including 1 Enoch, which deals heavily with Angels, Demons, and Spirits.</a:t>
            </a:r>
          </a:p>
        </p:txBody>
      </p:sp>
      <p:pic>
        <p:nvPicPr>
          <p:cNvPr id="5" name="Picture 4" descr="A close up of a valley with mountains in the background&#10;&#10;Description automatically generated">
            <a:extLst>
              <a:ext uri="{FF2B5EF4-FFF2-40B4-BE49-F238E27FC236}">
                <a16:creationId xmlns:a16="http://schemas.microsoft.com/office/drawing/2014/main" id="{44CD83E4-58C9-40F9-8C91-40172EEE208F}"/>
              </a:ext>
            </a:extLst>
          </p:cNvPr>
          <p:cNvPicPr>
            <a:picLocks noChangeAspect="1"/>
          </p:cNvPicPr>
          <p:nvPr/>
        </p:nvPicPr>
        <p:blipFill rotWithShape="1">
          <a:blip r:embed="rId4">
            <a:extLst>
              <a:ext uri="{28A0092B-C50C-407E-A947-70E740481C1C}">
                <a14:useLocalDpi xmlns:a14="http://schemas.microsoft.com/office/drawing/2010/main" val="0"/>
              </a:ext>
            </a:extLst>
          </a:blip>
          <a:srcRect l="3875" r="24684" b="5"/>
          <a:stretch/>
        </p:blipFill>
        <p:spPr>
          <a:xfrm>
            <a:off x="161153" y="4093879"/>
            <a:ext cx="2922516" cy="2617988"/>
          </a:xfrm>
          <a:prstGeom prst="rect">
            <a:avLst/>
          </a:prstGeom>
        </p:spPr>
      </p:pic>
      <p:pic>
        <p:nvPicPr>
          <p:cNvPr id="7" name="Content Placeholder 5" descr="A picture containing ground, outdoor, old, building&#10;&#10;Description generated with very high confidence">
            <a:extLst>
              <a:ext uri="{FF2B5EF4-FFF2-40B4-BE49-F238E27FC236}">
                <a16:creationId xmlns:a16="http://schemas.microsoft.com/office/drawing/2014/main" id="{6490DC83-1ED9-4DCA-8515-B251B25346BC}"/>
              </a:ext>
            </a:extLst>
          </p:cNvPr>
          <p:cNvPicPr>
            <a:picLocks noChangeAspect="1"/>
          </p:cNvPicPr>
          <p:nvPr/>
        </p:nvPicPr>
        <p:blipFill rotWithShape="1">
          <a:blip r:embed="rId5">
            <a:extLst>
              <a:ext uri="{28A0092B-C50C-407E-A947-70E740481C1C}">
                <a14:useLocalDpi xmlns:a14="http://schemas.microsoft.com/office/drawing/2010/main" val="0"/>
              </a:ext>
            </a:extLst>
          </a:blip>
          <a:srcRect l="20294" r="16168" b="-2"/>
          <a:stretch/>
        </p:blipFill>
        <p:spPr>
          <a:xfrm>
            <a:off x="3249038" y="3124931"/>
            <a:ext cx="2697086" cy="3586936"/>
          </a:xfrm>
          <a:prstGeom prst="rect">
            <a:avLst/>
          </a:prstGeom>
        </p:spPr>
      </p:pic>
    </p:spTree>
    <p:extLst>
      <p:ext uri="{BB962C8B-B14F-4D97-AF65-F5344CB8AC3E}">
        <p14:creationId xmlns:p14="http://schemas.microsoft.com/office/powerpoint/2010/main" val="1323803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74CAF12E-65FC-4341-AE5D-E634F118E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3">
            <a:extLst>
              <a:ext uri="{FF2B5EF4-FFF2-40B4-BE49-F238E27FC236}">
                <a16:creationId xmlns:a16="http://schemas.microsoft.com/office/drawing/2014/main" id="{B0A86763-F274-4DD1-92AB-08A2407A1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6" name="Rectangle 85">
            <a:extLst>
              <a:ext uri="{FF2B5EF4-FFF2-40B4-BE49-F238E27FC236}">
                <a16:creationId xmlns:a16="http://schemas.microsoft.com/office/drawing/2014/main" id="{B4E380C5-7749-43BA-8882-FCA204E04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1C96A9-B252-42AF-931A-EDE5D944868C}"/>
              </a:ext>
            </a:extLst>
          </p:cNvPr>
          <p:cNvSpPr>
            <a:spLocks noGrp="1"/>
          </p:cNvSpPr>
          <p:nvPr>
            <p:ph type="title"/>
          </p:nvPr>
        </p:nvSpPr>
        <p:spPr>
          <a:xfrm>
            <a:off x="914400" y="4624001"/>
            <a:ext cx="9777603" cy="1152524"/>
          </a:xfrm>
        </p:spPr>
        <p:txBody>
          <a:bodyPr vert="horz" lIns="91440" tIns="45720" rIns="91440" bIns="45720" rtlCol="0" anchor="b">
            <a:normAutofit fontScale="90000"/>
          </a:bodyPr>
          <a:lstStyle/>
          <a:p>
            <a:pPr>
              <a:lnSpc>
                <a:spcPct val="85000"/>
              </a:lnSpc>
            </a:pPr>
            <a:r>
              <a:rPr lang="en-US" sz="4800" dirty="0"/>
              <a:t>Asia, AD 400-800:</a:t>
            </a:r>
            <a:br>
              <a:rPr lang="en-US" sz="4800" dirty="0"/>
            </a:br>
            <a:r>
              <a:rPr lang="en-US" sz="4800" dirty="0"/>
              <a:t>The Elephant and its Aftermath</a:t>
            </a:r>
          </a:p>
        </p:txBody>
      </p:sp>
      <p:sp>
        <p:nvSpPr>
          <p:cNvPr id="88" name="Rectangle 87">
            <a:extLst>
              <a:ext uri="{FF2B5EF4-FFF2-40B4-BE49-F238E27FC236}">
                <a16:creationId xmlns:a16="http://schemas.microsoft.com/office/drawing/2014/main" id="{96CE6671-CF24-4AFF-9AA3-19B3A7A5A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4" descr="Image result for Surah elephant">
            <a:extLst>
              <a:ext uri="{FF2B5EF4-FFF2-40B4-BE49-F238E27FC236}">
                <a16:creationId xmlns:a16="http://schemas.microsoft.com/office/drawing/2014/main" id="{56721C55-3E89-4082-86CE-2BF471B80E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53" t="9307" r="7766" b="9575"/>
          <a:stretch/>
        </p:blipFill>
        <p:spPr bwMode="auto">
          <a:xfrm>
            <a:off x="476548" y="589935"/>
            <a:ext cx="3628624" cy="3559962"/>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37E31C13-9879-4B04-B420-B58D6160E13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5935" r="7779" b="588"/>
          <a:stretch/>
        </p:blipFill>
        <p:spPr>
          <a:xfrm>
            <a:off x="4124520" y="589935"/>
            <a:ext cx="7122893" cy="3661554"/>
          </a:xfrm>
          <a:prstGeom prst="rect">
            <a:avLst/>
          </a:prstGeom>
        </p:spPr>
      </p:pic>
    </p:spTree>
    <p:extLst>
      <p:ext uri="{BB962C8B-B14F-4D97-AF65-F5344CB8AC3E}">
        <p14:creationId xmlns:p14="http://schemas.microsoft.com/office/powerpoint/2010/main" val="3785433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D73F-C543-4F1A-AE64-3AC9D64EB117}"/>
              </a:ext>
            </a:extLst>
          </p:cNvPr>
          <p:cNvSpPr>
            <a:spLocks noGrp="1"/>
          </p:cNvSpPr>
          <p:nvPr>
            <p:ph type="title"/>
          </p:nvPr>
        </p:nvSpPr>
        <p:spPr/>
        <p:txBody>
          <a:bodyPr/>
          <a:lstStyle/>
          <a:p>
            <a:r>
              <a:rPr lang="en-US" dirty="0"/>
              <a:t>Asia, AD 400-800</a:t>
            </a:r>
          </a:p>
        </p:txBody>
      </p:sp>
      <p:sp>
        <p:nvSpPr>
          <p:cNvPr id="3" name="Content Placeholder 2">
            <a:extLst>
              <a:ext uri="{FF2B5EF4-FFF2-40B4-BE49-F238E27FC236}">
                <a16:creationId xmlns:a16="http://schemas.microsoft.com/office/drawing/2014/main" id="{1275ACD5-3BB1-4210-BD48-B1088F631E71}"/>
              </a:ext>
            </a:extLst>
          </p:cNvPr>
          <p:cNvSpPr>
            <a:spLocks noGrp="1"/>
          </p:cNvSpPr>
          <p:nvPr>
            <p:ph idx="1"/>
          </p:nvPr>
        </p:nvSpPr>
        <p:spPr/>
        <p:txBody>
          <a:bodyPr/>
          <a:lstStyle/>
          <a:p>
            <a:r>
              <a:rPr lang="en-US" dirty="0"/>
              <a:t>Muslim rule brought new challenges to some parts of the church, but were a familiar challenge to others</a:t>
            </a:r>
          </a:p>
          <a:p>
            <a:r>
              <a:rPr lang="en-US" dirty="0"/>
              <a:t>Some Christians wanted to take a combative tone, insulting Muhammad and Islam, while others emphasized the common heritage of Christian and Muslim teaching.</a:t>
            </a:r>
          </a:p>
          <a:p>
            <a:r>
              <a:rPr lang="en-US" dirty="0"/>
              <a:t>Meanwhile, missionaries in China met Buddhist missionaries, who asked if they could work together on translating both Christian and Buddhist scriptures into Chinese.</a:t>
            </a:r>
          </a:p>
          <a:p>
            <a:pPr marL="0" indent="0">
              <a:buNone/>
            </a:pPr>
            <a:r>
              <a:rPr lang="en-US" b="1" dirty="0"/>
              <a:t>Should we take a combative, competitive stance toward the other religions we encounter?</a:t>
            </a:r>
          </a:p>
          <a:p>
            <a:pPr marL="0" indent="0">
              <a:buNone/>
            </a:pPr>
            <a:r>
              <a:rPr lang="en-US" b="1" dirty="0"/>
              <a:t>Should we seek to minimize the differences, in favor of living in harmony?</a:t>
            </a:r>
          </a:p>
        </p:txBody>
      </p:sp>
    </p:spTree>
    <p:extLst>
      <p:ext uri="{BB962C8B-B14F-4D97-AF65-F5344CB8AC3E}">
        <p14:creationId xmlns:p14="http://schemas.microsoft.com/office/powerpoint/2010/main" val="3755097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0C1E33-6B69-48B0-90CF-2962FC60F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D71846D-E89E-46D2-8BC5-10C7F0E6C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06906-4384-49A0-B0F9-5777FAC32210}"/>
              </a:ext>
            </a:extLst>
          </p:cNvPr>
          <p:cNvSpPr>
            <a:spLocks noGrp="1"/>
          </p:cNvSpPr>
          <p:nvPr>
            <p:ph type="title"/>
          </p:nvPr>
        </p:nvSpPr>
        <p:spPr>
          <a:xfrm>
            <a:off x="651433" y="332490"/>
            <a:ext cx="9987991" cy="1291915"/>
          </a:xfrm>
          <a:noFill/>
        </p:spPr>
        <p:txBody>
          <a:bodyPr anchor="ctr">
            <a:normAutofit/>
          </a:bodyPr>
          <a:lstStyle/>
          <a:p>
            <a:r>
              <a:rPr lang="en-US" sz="3600" dirty="0"/>
              <a:t>Asia, AD 400 – AD 800</a:t>
            </a:r>
            <a:endParaRPr lang="en-US" sz="3400" dirty="0"/>
          </a:p>
        </p:txBody>
      </p:sp>
      <p:sp>
        <p:nvSpPr>
          <p:cNvPr id="11" name="Content Placeholder 10">
            <a:extLst>
              <a:ext uri="{FF2B5EF4-FFF2-40B4-BE49-F238E27FC236}">
                <a16:creationId xmlns:a16="http://schemas.microsoft.com/office/drawing/2014/main" id="{3D086C0D-489D-4611-A8E4-7E28CA8E6D91}"/>
              </a:ext>
            </a:extLst>
          </p:cNvPr>
          <p:cNvSpPr>
            <a:spLocks noGrp="1"/>
          </p:cNvSpPr>
          <p:nvPr>
            <p:ph idx="1"/>
          </p:nvPr>
        </p:nvSpPr>
        <p:spPr>
          <a:xfrm>
            <a:off x="3413231" y="1828799"/>
            <a:ext cx="5186761" cy="4351337"/>
          </a:xfrm>
        </p:spPr>
        <p:txBody>
          <a:bodyPr>
            <a:normAutofit/>
          </a:bodyPr>
          <a:lstStyle/>
          <a:p>
            <a:r>
              <a:rPr lang="en-US" sz="2000" dirty="0"/>
              <a:t>Timothy the Patriarch had a model discussion with the Caliph, gentle, respectful, and insistent on the fundamental importance of Jesus.</a:t>
            </a:r>
          </a:p>
          <a:p>
            <a:r>
              <a:rPr lang="en-US" sz="2000" dirty="0"/>
              <a:t>Adam Ching-Ching ended up collaborating with the Buddhist Missionary, and Christian writings from the time often have Christian truth with a Buddhist or Taoist “flavor.”</a:t>
            </a:r>
          </a:p>
          <a:p>
            <a:r>
              <a:rPr lang="en-US" sz="2000" dirty="0"/>
              <a:t>But Chinese and Japanese Buddhism too have concepts that resonate with Christian concepts.</a:t>
            </a:r>
          </a:p>
        </p:txBody>
      </p:sp>
      <p:pic>
        <p:nvPicPr>
          <p:cNvPr id="9" name="Content Placeholder 4">
            <a:extLst>
              <a:ext uri="{FF2B5EF4-FFF2-40B4-BE49-F238E27FC236}">
                <a16:creationId xmlns:a16="http://schemas.microsoft.com/office/drawing/2014/main" id="{F40FE553-50D4-4BE1-9515-D760D5A3870D}"/>
              </a:ext>
            </a:extLst>
          </p:cNvPr>
          <p:cNvPicPr>
            <a:picLocks noChangeAspect="1"/>
          </p:cNvPicPr>
          <p:nvPr/>
        </p:nvPicPr>
        <p:blipFill rotWithShape="1">
          <a:blip r:embed="rId3">
            <a:extLst>
              <a:ext uri="{28A0092B-C50C-407E-A947-70E740481C1C}">
                <a14:useLocalDpi xmlns:a14="http://schemas.microsoft.com/office/drawing/2010/main" val="0"/>
              </a:ext>
            </a:extLst>
          </a:blip>
          <a:srcRect l="4441" r="2676"/>
          <a:stretch/>
        </p:blipFill>
        <p:spPr>
          <a:xfrm>
            <a:off x="129206" y="1718769"/>
            <a:ext cx="3284025" cy="4461367"/>
          </a:xfrm>
          <a:prstGeom prst="rect">
            <a:avLst/>
          </a:prstGeom>
        </p:spPr>
      </p:pic>
      <p:pic>
        <p:nvPicPr>
          <p:cNvPr id="4" name="Picture 3">
            <a:extLst>
              <a:ext uri="{FF2B5EF4-FFF2-40B4-BE49-F238E27FC236}">
                <a16:creationId xmlns:a16="http://schemas.microsoft.com/office/drawing/2014/main" id="{65CFB96C-9B37-4F8B-809F-8902B38AED15}"/>
              </a:ext>
            </a:extLst>
          </p:cNvPr>
          <p:cNvPicPr>
            <a:picLocks noChangeAspect="1"/>
          </p:cNvPicPr>
          <p:nvPr/>
        </p:nvPicPr>
        <p:blipFill rotWithShape="1">
          <a:blip r:embed="rId4">
            <a:extLst>
              <a:ext uri="{28A0092B-C50C-407E-A947-70E740481C1C}">
                <a14:useLocalDpi xmlns:a14="http://schemas.microsoft.com/office/drawing/2010/main" val="0"/>
              </a:ext>
            </a:extLst>
          </a:blip>
          <a:srcRect b="16988"/>
          <a:stretch/>
        </p:blipFill>
        <p:spPr>
          <a:xfrm>
            <a:off x="8599993" y="1930996"/>
            <a:ext cx="2469923" cy="4633520"/>
          </a:xfrm>
          <a:prstGeom prst="rect">
            <a:avLst/>
          </a:prstGeom>
        </p:spPr>
      </p:pic>
      <p:pic>
        <p:nvPicPr>
          <p:cNvPr id="10" name="Content Placeholder 9">
            <a:extLst>
              <a:ext uri="{FF2B5EF4-FFF2-40B4-BE49-F238E27FC236}">
                <a16:creationId xmlns:a16="http://schemas.microsoft.com/office/drawing/2014/main" id="{1771E771-C446-42C2-9A7D-D9D7DE99B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9992" y="126185"/>
            <a:ext cx="2469923" cy="1648674"/>
          </a:xfrm>
          <a:prstGeom prst="rect">
            <a:avLst/>
          </a:prstGeom>
        </p:spPr>
      </p:pic>
    </p:spTree>
    <p:extLst>
      <p:ext uri="{BB962C8B-B14F-4D97-AF65-F5344CB8AC3E}">
        <p14:creationId xmlns:p14="http://schemas.microsoft.com/office/powerpoint/2010/main" val="164338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5DFC-C71A-4ED4-91EE-ADB4AC1F2E26}"/>
              </a:ext>
            </a:extLst>
          </p:cNvPr>
          <p:cNvSpPr>
            <a:spLocks noGrp="1"/>
          </p:cNvSpPr>
          <p:nvPr>
            <p:ph type="title"/>
          </p:nvPr>
        </p:nvSpPr>
        <p:spPr/>
        <p:txBody>
          <a:bodyPr/>
          <a:lstStyle/>
          <a:p>
            <a:r>
              <a:rPr lang="en-US" dirty="0"/>
              <a:t>Summary: The Second Epoch</a:t>
            </a:r>
          </a:p>
        </p:txBody>
      </p:sp>
      <p:sp>
        <p:nvSpPr>
          <p:cNvPr id="3" name="Content Placeholder 2">
            <a:extLst>
              <a:ext uri="{FF2B5EF4-FFF2-40B4-BE49-F238E27FC236}">
                <a16:creationId xmlns:a16="http://schemas.microsoft.com/office/drawing/2014/main" id="{309A7FA9-FBEA-49C6-A9E7-24C3453AD08B}"/>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430E68A3-C1DD-4B05-A369-A7CE9FA6F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1828800"/>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DFE6A937-8698-4512-A521-8B28289D3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3154362"/>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6866CDC-47F2-4202-A4F9-645DBE64DB51}"/>
              </a:ext>
            </a:extLst>
          </p:cNvPr>
          <p:cNvSpPr/>
          <p:nvPr/>
        </p:nvSpPr>
        <p:spPr>
          <a:xfrm>
            <a:off x="2039815" y="3615397"/>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6F3E37-E662-4979-894A-04AC2CDA8BB6}"/>
              </a:ext>
            </a:extLst>
          </p:cNvPr>
          <p:cNvSpPr/>
          <p:nvPr/>
        </p:nvSpPr>
        <p:spPr>
          <a:xfrm>
            <a:off x="3565690" y="3615397"/>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FCA1AA-6887-4291-99B1-F171B2CEC4F2}"/>
              </a:ext>
            </a:extLst>
          </p:cNvPr>
          <p:cNvSpPr/>
          <p:nvPr/>
        </p:nvSpPr>
        <p:spPr>
          <a:xfrm>
            <a:off x="5309801" y="3615397"/>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9A6D2C-2065-41C2-AEE5-F46E3609C4C0}"/>
              </a:ext>
            </a:extLst>
          </p:cNvPr>
          <p:cNvSpPr/>
          <p:nvPr/>
        </p:nvSpPr>
        <p:spPr>
          <a:xfrm>
            <a:off x="7031124" y="3533390"/>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F32E7D-B113-4934-A918-87BD27A55D1B}"/>
              </a:ext>
            </a:extLst>
          </p:cNvPr>
          <p:cNvSpPr txBox="1"/>
          <p:nvPr/>
        </p:nvSpPr>
        <p:spPr>
          <a:xfrm>
            <a:off x="1687283" y="3601329"/>
            <a:ext cx="1527934"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Persians, India</a:t>
            </a:r>
          </a:p>
        </p:txBody>
      </p:sp>
      <p:pic>
        <p:nvPicPr>
          <p:cNvPr id="16" name="Picture 2">
            <a:extLst>
              <a:ext uri="{FF2B5EF4-FFF2-40B4-BE49-F238E27FC236}">
                <a16:creationId xmlns:a16="http://schemas.microsoft.com/office/drawing/2014/main" id="{252C6853-27B4-4E65-96D6-269EFF09C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4479924"/>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AA22A02D-8C44-424F-BE3A-51736A74DB05}"/>
              </a:ext>
            </a:extLst>
          </p:cNvPr>
          <p:cNvSpPr/>
          <p:nvPr/>
        </p:nvSpPr>
        <p:spPr>
          <a:xfrm>
            <a:off x="2039815" y="4940959"/>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635C75A-0272-452E-A283-E91257E7FB18}"/>
              </a:ext>
            </a:extLst>
          </p:cNvPr>
          <p:cNvSpPr/>
          <p:nvPr/>
        </p:nvSpPr>
        <p:spPr>
          <a:xfrm>
            <a:off x="3565690" y="4940959"/>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893AB6-6207-49D3-B51F-AD4DE6DA7434}"/>
              </a:ext>
            </a:extLst>
          </p:cNvPr>
          <p:cNvSpPr/>
          <p:nvPr/>
        </p:nvSpPr>
        <p:spPr>
          <a:xfrm>
            <a:off x="5309801" y="4940959"/>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6E75A2-EC82-4A18-8DA0-7C6AAE9D16C4}"/>
              </a:ext>
            </a:extLst>
          </p:cNvPr>
          <p:cNvSpPr/>
          <p:nvPr/>
        </p:nvSpPr>
        <p:spPr>
          <a:xfrm>
            <a:off x="7031124" y="4858952"/>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FDAD3E-0437-4E97-AAAF-12F890D33D9C}"/>
              </a:ext>
            </a:extLst>
          </p:cNvPr>
          <p:cNvSpPr txBox="1"/>
          <p:nvPr/>
        </p:nvSpPr>
        <p:spPr>
          <a:xfrm>
            <a:off x="2039815" y="4868769"/>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Egypt</a:t>
            </a:r>
          </a:p>
        </p:txBody>
      </p:sp>
      <p:sp>
        <p:nvSpPr>
          <p:cNvPr id="22" name="TextBox 21">
            <a:extLst>
              <a:ext uri="{FF2B5EF4-FFF2-40B4-BE49-F238E27FC236}">
                <a16:creationId xmlns:a16="http://schemas.microsoft.com/office/drawing/2014/main" id="{5F3A2A13-4838-4BBA-9BFF-AE83EE661438}"/>
              </a:ext>
            </a:extLst>
          </p:cNvPr>
          <p:cNvSpPr txBox="1"/>
          <p:nvPr/>
        </p:nvSpPr>
        <p:spPr>
          <a:xfrm>
            <a:off x="3299625" y="3585411"/>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Arabs, Chinese</a:t>
            </a:r>
          </a:p>
        </p:txBody>
      </p:sp>
      <p:sp>
        <p:nvSpPr>
          <p:cNvPr id="23" name="TextBox 22">
            <a:extLst>
              <a:ext uri="{FF2B5EF4-FFF2-40B4-BE49-F238E27FC236}">
                <a16:creationId xmlns:a16="http://schemas.microsoft.com/office/drawing/2014/main" id="{9E769C1A-046F-4FC0-B767-80EE118AFE7A}"/>
              </a:ext>
            </a:extLst>
          </p:cNvPr>
          <p:cNvSpPr txBox="1"/>
          <p:nvPr/>
        </p:nvSpPr>
        <p:spPr>
          <a:xfrm>
            <a:off x="5001673" y="3554077"/>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Mongols</a:t>
            </a:r>
          </a:p>
        </p:txBody>
      </p:sp>
      <p:sp>
        <p:nvSpPr>
          <p:cNvPr id="24" name="TextBox 23">
            <a:extLst>
              <a:ext uri="{FF2B5EF4-FFF2-40B4-BE49-F238E27FC236}">
                <a16:creationId xmlns:a16="http://schemas.microsoft.com/office/drawing/2014/main" id="{D8EABD74-C2DF-422A-9072-54D03A78CAF3}"/>
              </a:ext>
            </a:extLst>
          </p:cNvPr>
          <p:cNvSpPr txBox="1"/>
          <p:nvPr/>
        </p:nvSpPr>
        <p:spPr>
          <a:xfrm>
            <a:off x="6651813" y="3269055"/>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Collapse </a:t>
            </a:r>
            <a:br>
              <a:rPr lang="en-US" sz="2200" spc="-150" dirty="0">
                <a:solidFill>
                  <a:schemeClr val="bg1"/>
                </a:solidFill>
                <a:latin typeface="Calibri" panose="020F0502020204030204" pitchFamily="34" charset="0"/>
                <a:cs typeface="Calibri" panose="020F0502020204030204" pitchFamily="34" charset="0"/>
              </a:rPr>
            </a:br>
            <a:r>
              <a:rPr lang="en-US" sz="2200" spc="-150" dirty="0">
                <a:solidFill>
                  <a:schemeClr val="bg1"/>
                </a:solidFill>
                <a:latin typeface="Calibri" panose="020F0502020204030204" pitchFamily="34" charset="0"/>
                <a:cs typeface="Calibri" panose="020F0502020204030204" pitchFamily="34" charset="0"/>
              </a:rPr>
              <a:t>and Jesuits</a:t>
            </a:r>
          </a:p>
        </p:txBody>
      </p:sp>
      <p:sp>
        <p:nvSpPr>
          <p:cNvPr id="25" name="TextBox 24">
            <a:extLst>
              <a:ext uri="{FF2B5EF4-FFF2-40B4-BE49-F238E27FC236}">
                <a16:creationId xmlns:a16="http://schemas.microsoft.com/office/drawing/2014/main" id="{D6E5173B-5BB1-4455-9146-4CE32DEBB620}"/>
              </a:ext>
            </a:extLst>
          </p:cNvPr>
          <p:cNvSpPr txBox="1"/>
          <p:nvPr/>
        </p:nvSpPr>
        <p:spPr>
          <a:xfrm>
            <a:off x="3674809" y="4868769"/>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Ethiopia</a:t>
            </a:r>
          </a:p>
        </p:txBody>
      </p:sp>
      <p:sp>
        <p:nvSpPr>
          <p:cNvPr id="26" name="TextBox 25">
            <a:extLst>
              <a:ext uri="{FF2B5EF4-FFF2-40B4-BE49-F238E27FC236}">
                <a16:creationId xmlns:a16="http://schemas.microsoft.com/office/drawing/2014/main" id="{7060D84D-2F5D-4275-AFCA-64874D0F0592}"/>
              </a:ext>
            </a:extLst>
          </p:cNvPr>
          <p:cNvSpPr txBox="1"/>
          <p:nvPr/>
        </p:nvSpPr>
        <p:spPr>
          <a:xfrm>
            <a:off x="5367994" y="4861782"/>
            <a:ext cx="970670"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Nubia</a:t>
            </a:r>
          </a:p>
        </p:txBody>
      </p:sp>
      <p:sp>
        <p:nvSpPr>
          <p:cNvPr id="27" name="TextBox 26">
            <a:extLst>
              <a:ext uri="{FF2B5EF4-FFF2-40B4-BE49-F238E27FC236}">
                <a16:creationId xmlns:a16="http://schemas.microsoft.com/office/drawing/2014/main" id="{96B683E3-F217-40BE-9662-03D61882FB14}"/>
              </a:ext>
            </a:extLst>
          </p:cNvPr>
          <p:cNvSpPr txBox="1"/>
          <p:nvPr/>
        </p:nvSpPr>
        <p:spPr>
          <a:xfrm>
            <a:off x="6758446" y="4865704"/>
            <a:ext cx="1650140"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Coastal Africa?</a:t>
            </a:r>
          </a:p>
        </p:txBody>
      </p:sp>
      <p:sp>
        <p:nvSpPr>
          <p:cNvPr id="5" name="Rectangle 4">
            <a:extLst>
              <a:ext uri="{FF2B5EF4-FFF2-40B4-BE49-F238E27FC236}">
                <a16:creationId xmlns:a16="http://schemas.microsoft.com/office/drawing/2014/main" id="{ABD23459-973E-4696-842E-A6801ADFD594}"/>
              </a:ext>
            </a:extLst>
          </p:cNvPr>
          <p:cNvSpPr/>
          <p:nvPr/>
        </p:nvSpPr>
        <p:spPr>
          <a:xfrm>
            <a:off x="5105072" y="1633288"/>
            <a:ext cx="5357442" cy="4546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49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A1F6D-FD5D-4678-9A46-4159F3151689}"/>
              </a:ext>
            </a:extLst>
          </p:cNvPr>
          <p:cNvSpPr>
            <a:spLocks noGrp="1"/>
          </p:cNvSpPr>
          <p:nvPr>
            <p:ph type="title"/>
          </p:nvPr>
        </p:nvSpPr>
        <p:spPr>
          <a:xfrm>
            <a:off x="7534656" y="365760"/>
            <a:ext cx="3419856" cy="1325562"/>
          </a:xfrm>
        </p:spPr>
        <p:txBody>
          <a:bodyPr>
            <a:normAutofit/>
          </a:bodyPr>
          <a:lstStyle/>
          <a:p>
            <a:endParaRPr lang="en-US" sz="4000" dirty="0"/>
          </a:p>
        </p:txBody>
      </p:sp>
      <p:pic>
        <p:nvPicPr>
          <p:cNvPr id="1026" name="Picture 2" descr="Image result for maldives map">
            <a:extLst>
              <a:ext uri="{FF2B5EF4-FFF2-40B4-BE49-F238E27FC236}">
                <a16:creationId xmlns:a16="http://schemas.microsoft.com/office/drawing/2014/main" id="{49567E47-0C0B-4920-8F63-924BDA6D5F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49" r="6789" b="1"/>
          <a:stretch/>
        </p:blipFill>
        <p:spPr bwMode="auto">
          <a:xfrm>
            <a:off x="41773" y="825056"/>
            <a:ext cx="3560741" cy="26039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D095CA72-9213-4E82-8D05-E7BC1CC9CFD1}"/>
              </a:ext>
            </a:extLst>
          </p:cNvPr>
          <p:cNvSpPr>
            <a:spLocks noGrp="1"/>
          </p:cNvSpPr>
          <p:nvPr>
            <p:ph idx="1"/>
          </p:nvPr>
        </p:nvSpPr>
        <p:spPr>
          <a:xfrm>
            <a:off x="7393771" y="1828800"/>
            <a:ext cx="3560741" cy="4807974"/>
          </a:xfrm>
        </p:spPr>
        <p:txBody>
          <a:bodyPr/>
          <a:lstStyle/>
          <a:p>
            <a:pPr marL="0" indent="0">
              <a:buNone/>
            </a:pPr>
            <a:r>
              <a:rPr lang="en-US" dirty="0"/>
              <a:t>From a set of Islands barely on the map . . .</a:t>
            </a:r>
          </a:p>
          <a:p>
            <a:pPr marL="0" indent="0">
              <a:buNone/>
            </a:pPr>
            <a:endParaRPr lang="en-US" dirty="0"/>
          </a:p>
          <a:p>
            <a:pPr marL="0" indent="0">
              <a:buNone/>
            </a:pPr>
            <a:endParaRPr lang="en-US" dirty="0"/>
          </a:p>
          <a:p>
            <a:pPr marL="0" indent="0">
              <a:buNone/>
            </a:pPr>
            <a:endParaRPr lang="en-US" dirty="0"/>
          </a:p>
          <a:p>
            <a:pPr marL="0" indent="0">
              <a:buNone/>
            </a:pPr>
            <a:r>
              <a:rPr lang="en-US" dirty="0"/>
              <a:t>. . . to a city we both know well.</a:t>
            </a:r>
          </a:p>
        </p:txBody>
      </p:sp>
      <p:grpSp>
        <p:nvGrpSpPr>
          <p:cNvPr id="3" name="Group 2">
            <a:extLst>
              <a:ext uri="{FF2B5EF4-FFF2-40B4-BE49-F238E27FC236}">
                <a16:creationId xmlns:a16="http://schemas.microsoft.com/office/drawing/2014/main" id="{3C199723-385A-42B4-B7E0-223B0646EE7D}"/>
              </a:ext>
            </a:extLst>
          </p:cNvPr>
          <p:cNvGrpSpPr/>
          <p:nvPr/>
        </p:nvGrpSpPr>
        <p:grpSpPr>
          <a:xfrm>
            <a:off x="1711446" y="825053"/>
            <a:ext cx="5543248" cy="2603947"/>
            <a:chOff x="1711446" y="825053"/>
            <a:chExt cx="5543248" cy="2603947"/>
          </a:xfrm>
        </p:grpSpPr>
        <p:sp>
          <p:nvSpPr>
            <p:cNvPr id="9" name="Isosceles Triangle 8">
              <a:extLst>
                <a:ext uri="{FF2B5EF4-FFF2-40B4-BE49-F238E27FC236}">
                  <a16:creationId xmlns:a16="http://schemas.microsoft.com/office/drawing/2014/main" id="{36DD4689-FAC5-4E39-9048-8DC3631F072F}"/>
                </a:ext>
              </a:extLst>
            </p:cNvPr>
            <p:cNvSpPr/>
            <p:nvPr/>
          </p:nvSpPr>
          <p:spPr>
            <a:xfrm rot="16200000">
              <a:off x="1400729" y="1135770"/>
              <a:ext cx="2603941" cy="1982507"/>
            </a:xfrm>
            <a:prstGeom prst="triangle">
              <a:avLst>
                <a:gd name="adj" fmla="val 33320"/>
              </a:avLst>
            </a:prstGeom>
            <a:solidFill>
              <a:srgbClr val="E8B54D">
                <a:alpha val="6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Content Placeholder 4" descr="A picture containing indoor, person, cabinet, shelf&#10;&#10;Description automatically generated">
              <a:extLst>
                <a:ext uri="{FF2B5EF4-FFF2-40B4-BE49-F238E27FC236}">
                  <a16:creationId xmlns:a16="http://schemas.microsoft.com/office/drawing/2014/main" id="{6D090DF1-90C0-40AD-9299-0031DDD181B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464" t="6464" r="6466" b="8638"/>
            <a:stretch/>
          </p:blipFill>
          <p:spPr>
            <a:xfrm>
              <a:off x="3693953" y="825061"/>
              <a:ext cx="3560741" cy="2603939"/>
            </a:xfrm>
            <a:prstGeom prst="rect">
              <a:avLst/>
            </a:prstGeom>
          </p:spPr>
        </p:pic>
      </p:grpSp>
      <p:pic>
        <p:nvPicPr>
          <p:cNvPr id="1028" name="Picture 4" descr="Image result for map of philadelphia">
            <a:extLst>
              <a:ext uri="{FF2B5EF4-FFF2-40B4-BE49-F238E27FC236}">
                <a16:creationId xmlns:a16="http://schemas.microsoft.com/office/drawing/2014/main" id="{6CAEE9EA-6B30-4C11-91DC-86C2B2E67C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3953" y="3783815"/>
            <a:ext cx="3560741" cy="278969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4B625E5-2E10-45DC-98E0-33B0B067EEF1}"/>
              </a:ext>
            </a:extLst>
          </p:cNvPr>
          <p:cNvGrpSpPr/>
          <p:nvPr/>
        </p:nvGrpSpPr>
        <p:grpSpPr>
          <a:xfrm>
            <a:off x="41773" y="3783823"/>
            <a:ext cx="4839320" cy="2789689"/>
            <a:chOff x="41773" y="3783823"/>
            <a:chExt cx="4839320" cy="2789689"/>
          </a:xfrm>
        </p:grpSpPr>
        <p:sp>
          <p:nvSpPr>
            <p:cNvPr id="14" name="Isosceles Triangle 13">
              <a:extLst>
                <a:ext uri="{FF2B5EF4-FFF2-40B4-BE49-F238E27FC236}">
                  <a16:creationId xmlns:a16="http://schemas.microsoft.com/office/drawing/2014/main" id="{2806066E-09C9-45C7-98E3-808EA62E0446}"/>
                </a:ext>
              </a:extLst>
            </p:cNvPr>
            <p:cNvSpPr/>
            <p:nvPr/>
          </p:nvSpPr>
          <p:spPr>
            <a:xfrm rot="5400000">
              <a:off x="2846960" y="4539377"/>
              <a:ext cx="2789688" cy="1278579"/>
            </a:xfrm>
            <a:prstGeom prst="triangle">
              <a:avLst>
                <a:gd name="adj" fmla="val 72090"/>
              </a:avLst>
            </a:prstGeom>
            <a:solidFill>
              <a:srgbClr val="0066FF">
                <a:alpha val="6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06FA05B-184F-41FF-89BD-77C582A60B2A}"/>
                </a:ext>
              </a:extLst>
            </p:cNvPr>
            <p:cNvPicPr>
              <a:picLocks noChangeAspect="1"/>
            </p:cNvPicPr>
            <p:nvPr/>
          </p:nvPicPr>
          <p:blipFill rotWithShape="1">
            <a:blip r:embed="rId7"/>
            <a:srcRect l="23926" t="9069" r="19833" b="45557"/>
            <a:stretch/>
          </p:blipFill>
          <p:spPr>
            <a:xfrm>
              <a:off x="41773" y="3783826"/>
              <a:ext cx="3560741" cy="2789686"/>
            </a:xfrm>
            <a:prstGeom prst="rect">
              <a:avLst/>
            </a:prstGeom>
          </p:spPr>
        </p:pic>
      </p:grpSp>
    </p:spTree>
    <p:extLst>
      <p:ext uri="{BB962C8B-B14F-4D97-AF65-F5344CB8AC3E}">
        <p14:creationId xmlns:p14="http://schemas.microsoft.com/office/powerpoint/2010/main" val="381684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AD08-8D82-404A-A9EF-C550B8568B1D}"/>
              </a:ext>
            </a:extLst>
          </p:cNvPr>
          <p:cNvSpPr>
            <a:spLocks noGrp="1"/>
          </p:cNvSpPr>
          <p:nvPr>
            <p:ph type="title"/>
          </p:nvPr>
        </p:nvSpPr>
        <p:spPr/>
        <p:txBody>
          <a:bodyPr/>
          <a:lstStyle/>
          <a:p>
            <a:r>
              <a:rPr lang="en-US" dirty="0"/>
              <a:t>Round Three</a:t>
            </a:r>
          </a:p>
        </p:txBody>
      </p:sp>
      <p:sp>
        <p:nvSpPr>
          <p:cNvPr id="3" name="Content Placeholder 2">
            <a:extLst>
              <a:ext uri="{FF2B5EF4-FFF2-40B4-BE49-F238E27FC236}">
                <a16:creationId xmlns:a16="http://schemas.microsoft.com/office/drawing/2014/main" id="{B417300D-EF73-4E99-86F4-8EDB4D4C9D0E}"/>
              </a:ext>
            </a:extLst>
          </p:cNvPr>
          <p:cNvSpPr>
            <a:spLocks noGrp="1"/>
          </p:cNvSpPr>
          <p:nvPr>
            <p:ph idx="1"/>
          </p:nvPr>
        </p:nvSpPr>
        <p:spPr/>
        <p:txBody>
          <a:bodyPr/>
          <a:lstStyle/>
          <a:p>
            <a:r>
              <a:rPr lang="en-US" dirty="0"/>
              <a:t>You’ll find a letter (labelled 800-1200) on your table. </a:t>
            </a:r>
          </a:p>
          <a:p>
            <a:r>
              <a:rPr lang="en-US" dirty="0"/>
              <a:t>Take 7 minutes to read the letter and talk about what advice you would give.</a:t>
            </a:r>
          </a:p>
          <a:p>
            <a:r>
              <a:rPr lang="en-US" dirty="0"/>
              <a:t>Then, briefly share your dilemma and your approach to it with the class at large.</a:t>
            </a:r>
          </a:p>
        </p:txBody>
      </p:sp>
    </p:spTree>
    <p:extLst>
      <p:ext uri="{BB962C8B-B14F-4D97-AF65-F5344CB8AC3E}">
        <p14:creationId xmlns:p14="http://schemas.microsoft.com/office/powerpoint/2010/main" val="221925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D81B-74A2-4859-95D1-031D0E8FF9E3}"/>
              </a:ext>
            </a:extLst>
          </p:cNvPr>
          <p:cNvSpPr>
            <a:spLocks noGrp="1"/>
          </p:cNvSpPr>
          <p:nvPr>
            <p:ph type="title"/>
          </p:nvPr>
        </p:nvSpPr>
        <p:spPr>
          <a:xfrm>
            <a:off x="1261872" y="470535"/>
            <a:ext cx="7101078" cy="1101090"/>
          </a:xfrm>
        </p:spPr>
        <p:txBody>
          <a:bodyPr>
            <a:normAutofit/>
          </a:bodyPr>
          <a:lstStyle/>
          <a:p>
            <a:r>
              <a:rPr lang="en-US" dirty="0"/>
              <a:t>Africa, AD 800 – AD 1200</a:t>
            </a:r>
          </a:p>
        </p:txBody>
      </p:sp>
      <p:sp>
        <p:nvSpPr>
          <p:cNvPr id="3" name="Content Placeholder 2">
            <a:extLst>
              <a:ext uri="{FF2B5EF4-FFF2-40B4-BE49-F238E27FC236}">
                <a16:creationId xmlns:a16="http://schemas.microsoft.com/office/drawing/2014/main" id="{6C03434F-D42B-41B5-97BF-1318189C5432}"/>
              </a:ext>
            </a:extLst>
          </p:cNvPr>
          <p:cNvSpPr>
            <a:spLocks noGrp="1"/>
          </p:cNvSpPr>
          <p:nvPr>
            <p:ph idx="1"/>
          </p:nvPr>
        </p:nvSpPr>
        <p:spPr>
          <a:xfrm>
            <a:off x="333375" y="2238374"/>
            <a:ext cx="8029575" cy="4046538"/>
          </a:xfrm>
        </p:spPr>
        <p:txBody>
          <a:bodyPr>
            <a:normAutofit/>
          </a:bodyPr>
          <a:lstStyle/>
          <a:p>
            <a:r>
              <a:rPr lang="en-US" dirty="0"/>
              <a:t>Nubian Kings had heard about Christ from Coptic missionaries, and become Christians</a:t>
            </a:r>
          </a:p>
          <a:p>
            <a:r>
              <a:rPr lang="en-US" dirty="0"/>
              <a:t>Nubia successfully held off Muslim expansion, and negotiated a treaty with them</a:t>
            </a:r>
          </a:p>
          <a:p>
            <a:r>
              <a:rPr lang="en-US" dirty="0"/>
              <a:t>After supporting an unsuccessful uprising in Egypt, representatives of the Caliph demanded payment on contract, including an interpretation of the contract as promising slaves.</a:t>
            </a:r>
          </a:p>
          <a:p>
            <a:pPr marL="0" indent="0">
              <a:buNone/>
            </a:pPr>
            <a:r>
              <a:rPr lang="en-US" b="1" dirty="0"/>
              <a:t>Should we negotiate our payments to protect our country, and with it, the gospel’s foothold in Africa?</a:t>
            </a:r>
          </a:p>
          <a:p>
            <a:pPr marL="0" indent="0">
              <a:buNone/>
            </a:pPr>
            <a:r>
              <a:rPr lang="en-US" b="1" dirty="0"/>
              <a:t>Or should we stand up against slavery, whatever the consequences for our nation?</a:t>
            </a:r>
          </a:p>
        </p:txBody>
      </p:sp>
      <p:pic>
        <p:nvPicPr>
          <p:cNvPr id="5" name="Picture 4" descr="A picture containing text, map&#10;&#10;Description automatically generated">
            <a:extLst>
              <a:ext uri="{FF2B5EF4-FFF2-40B4-BE49-F238E27FC236}">
                <a16:creationId xmlns:a16="http://schemas.microsoft.com/office/drawing/2014/main" id="{377778F7-0E02-4A31-B583-1120F18E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077" y="-1"/>
            <a:ext cx="2562885" cy="5358760"/>
          </a:xfrm>
          <a:prstGeom prst="rect">
            <a:avLst/>
          </a:prstGeom>
        </p:spPr>
      </p:pic>
      <p:pic>
        <p:nvPicPr>
          <p:cNvPr id="66" name="Content Placeholder 4" descr="A close up of a brick wall&#10;&#10;Description generated with high confidence">
            <a:extLst>
              <a:ext uri="{FF2B5EF4-FFF2-40B4-BE49-F238E27FC236}">
                <a16:creationId xmlns:a16="http://schemas.microsoft.com/office/drawing/2014/main" id="{1C045BAF-69AE-4631-9E66-07ED14771877}"/>
              </a:ext>
            </a:extLst>
          </p:cNvPr>
          <p:cNvPicPr>
            <a:picLocks noChangeAspect="1"/>
          </p:cNvPicPr>
          <p:nvPr/>
        </p:nvPicPr>
        <p:blipFill rotWithShape="1">
          <a:blip r:embed="rId4">
            <a:extLst>
              <a:ext uri="{28A0092B-C50C-407E-A947-70E740481C1C}">
                <a14:useLocalDpi xmlns:a14="http://schemas.microsoft.com/office/drawing/2010/main" val="0"/>
              </a:ext>
            </a:extLst>
          </a:blip>
          <a:srcRect t="20248" r="2" b="6045"/>
          <a:stretch/>
        </p:blipFill>
        <p:spPr>
          <a:xfrm>
            <a:off x="8723077" y="5162551"/>
            <a:ext cx="2562884" cy="1695450"/>
          </a:xfrm>
          <a:prstGeom prst="rect">
            <a:avLst/>
          </a:prstGeom>
        </p:spPr>
      </p:pic>
    </p:spTree>
    <p:extLst>
      <p:ext uri="{BB962C8B-B14F-4D97-AF65-F5344CB8AC3E}">
        <p14:creationId xmlns:p14="http://schemas.microsoft.com/office/powerpoint/2010/main" val="1829705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D81B-74A2-4859-95D1-031D0E8FF9E3}"/>
              </a:ext>
            </a:extLst>
          </p:cNvPr>
          <p:cNvSpPr>
            <a:spLocks noGrp="1"/>
          </p:cNvSpPr>
          <p:nvPr>
            <p:ph type="title"/>
          </p:nvPr>
        </p:nvSpPr>
        <p:spPr>
          <a:xfrm>
            <a:off x="963271" y="433274"/>
            <a:ext cx="7410450" cy="967740"/>
          </a:xfrm>
        </p:spPr>
        <p:txBody>
          <a:bodyPr/>
          <a:lstStyle/>
          <a:p>
            <a:r>
              <a:rPr lang="en-US" dirty="0"/>
              <a:t>Africa, AD 800-1200</a:t>
            </a:r>
          </a:p>
        </p:txBody>
      </p:sp>
      <p:pic>
        <p:nvPicPr>
          <p:cNvPr id="7" name="Content Placeholder 6" descr="A picture containing text, map&#10;&#10;Description automatically generated">
            <a:extLst>
              <a:ext uri="{FF2B5EF4-FFF2-40B4-BE49-F238E27FC236}">
                <a16:creationId xmlns:a16="http://schemas.microsoft.com/office/drawing/2014/main" id="{96F11498-E256-4C0C-AE3A-CF65FCA289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472406"/>
            <a:ext cx="4702347" cy="3913188"/>
          </a:xfrm>
        </p:spPr>
      </p:pic>
      <p:sp>
        <p:nvSpPr>
          <p:cNvPr id="11" name="TextBox 10">
            <a:extLst>
              <a:ext uri="{FF2B5EF4-FFF2-40B4-BE49-F238E27FC236}">
                <a16:creationId xmlns:a16="http://schemas.microsoft.com/office/drawing/2014/main" id="{D15F207A-6315-4C26-9216-89DDA7A89A33}"/>
              </a:ext>
            </a:extLst>
          </p:cNvPr>
          <p:cNvSpPr txBox="1"/>
          <p:nvPr/>
        </p:nvSpPr>
        <p:spPr>
          <a:xfrm>
            <a:off x="438150" y="1952625"/>
            <a:ext cx="4800600" cy="3693319"/>
          </a:xfrm>
          <a:prstGeom prst="rect">
            <a:avLst/>
          </a:prstGeom>
          <a:noFill/>
        </p:spPr>
        <p:txBody>
          <a:bodyPr wrap="square" rtlCol="0">
            <a:spAutoFit/>
          </a:bodyPr>
          <a:lstStyle/>
          <a:p>
            <a:pPr marL="285750" indent="-285750">
              <a:buFont typeface="Arial" panose="020B0604020202020204" pitchFamily="34" charset="0"/>
              <a:buChar char="•"/>
            </a:pPr>
            <a:r>
              <a:rPr lang="en-US" dirty="0" err="1"/>
              <a:t>Makuria’s</a:t>
            </a:r>
            <a:r>
              <a:rPr lang="en-US" dirty="0"/>
              <a:t> representative bargained down the trade costs, so that </a:t>
            </a:r>
            <a:r>
              <a:rPr lang="en-US" dirty="0" err="1"/>
              <a:t>Makuria</a:t>
            </a:r>
            <a:r>
              <a:rPr lang="en-US" dirty="0"/>
              <a:t> was only sending slaves to Egypt once every three years.</a:t>
            </a:r>
          </a:p>
          <a:p>
            <a:pPr marL="285750" indent="-285750">
              <a:buFont typeface="Arial" panose="020B0604020202020204" pitchFamily="34" charset="0"/>
              <a:buChar char="•"/>
            </a:pPr>
            <a:r>
              <a:rPr lang="en-US" dirty="0"/>
              <a:t>In truth, we don’t know much about how integrated into everyday life slavery was at the time</a:t>
            </a:r>
          </a:p>
          <a:p>
            <a:pPr marL="285750" indent="-285750">
              <a:buFont typeface="Arial" panose="020B0604020202020204" pitchFamily="34" charset="0"/>
              <a:buChar char="•"/>
            </a:pPr>
            <a:r>
              <a:rPr lang="en-US" dirty="0"/>
              <a:t>What we do know is that Christians participated in it</a:t>
            </a:r>
          </a:p>
          <a:p>
            <a:pPr marL="285750" indent="-285750">
              <a:buFont typeface="Arial" panose="020B0604020202020204" pitchFamily="34" charset="0"/>
              <a:buChar char="•"/>
            </a:pPr>
            <a:r>
              <a:rPr lang="en-US" dirty="0"/>
              <a:t>We also know that Christianity got no farther south than Nubia and Ethiopia before Portuguese missionaries arrived by sea in the 1400s.</a:t>
            </a:r>
          </a:p>
        </p:txBody>
      </p:sp>
    </p:spTree>
    <p:extLst>
      <p:ext uri="{BB962C8B-B14F-4D97-AF65-F5344CB8AC3E}">
        <p14:creationId xmlns:p14="http://schemas.microsoft.com/office/powerpoint/2010/main" val="974587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AFFCE-9EC1-47D2-92F2-ABD314F05C5E}"/>
              </a:ext>
            </a:extLst>
          </p:cNvPr>
          <p:cNvSpPr>
            <a:spLocks noGrp="1"/>
          </p:cNvSpPr>
          <p:nvPr>
            <p:ph type="title"/>
          </p:nvPr>
        </p:nvSpPr>
        <p:spPr/>
        <p:txBody>
          <a:bodyPr/>
          <a:lstStyle/>
          <a:p>
            <a:r>
              <a:rPr lang="en-US" dirty="0"/>
              <a:t>Africa, AD 800-1200</a:t>
            </a:r>
          </a:p>
        </p:txBody>
      </p:sp>
      <p:sp>
        <p:nvSpPr>
          <p:cNvPr id="3" name="Content Placeholder 2">
            <a:extLst>
              <a:ext uri="{FF2B5EF4-FFF2-40B4-BE49-F238E27FC236}">
                <a16:creationId xmlns:a16="http://schemas.microsoft.com/office/drawing/2014/main" id="{60AAEF69-5EE4-4491-93FB-312BB3D897C9}"/>
              </a:ext>
            </a:extLst>
          </p:cNvPr>
          <p:cNvSpPr>
            <a:spLocks noGrp="1"/>
          </p:cNvSpPr>
          <p:nvPr>
            <p:ph idx="1"/>
          </p:nvPr>
        </p:nvSpPr>
        <p:spPr>
          <a:xfrm>
            <a:off x="1261872" y="1828800"/>
            <a:ext cx="5147474" cy="4351337"/>
          </a:xfrm>
        </p:spPr>
        <p:txBody>
          <a:bodyPr/>
          <a:lstStyle/>
          <a:p>
            <a:r>
              <a:rPr lang="en-US" dirty="0"/>
              <a:t>Here’s the puzzle:</a:t>
            </a:r>
            <a:br>
              <a:rPr lang="en-US" dirty="0"/>
            </a:br>
            <a:r>
              <a:rPr lang="en-US" dirty="0"/>
              <a:t>Why didn’t Christianity cross the Sahara?</a:t>
            </a:r>
          </a:p>
          <a:p>
            <a:r>
              <a:rPr lang="en-US" dirty="0"/>
              <a:t>Speculative suggestion:</a:t>
            </a:r>
          </a:p>
          <a:p>
            <a:r>
              <a:rPr lang="en-US" dirty="0"/>
              <a:t>To go further South, Christianity needed to pass through one of two places: Libya-Morocco or Nubia.</a:t>
            </a:r>
          </a:p>
          <a:p>
            <a:r>
              <a:rPr lang="en-US" dirty="0"/>
              <a:t>Libya-Morocco, as we know, became mostly Muslim shortly after the Muslim conquest.</a:t>
            </a:r>
          </a:p>
          <a:p>
            <a:r>
              <a:rPr lang="en-US" dirty="0"/>
              <a:t>Could it be that involvement in the slave trade kept Nubia from witnessing further South?</a:t>
            </a:r>
          </a:p>
          <a:p>
            <a:r>
              <a:rPr lang="en-US" dirty="0"/>
              <a:t>We don’t know, but I’m sure it didn’t help.</a:t>
            </a:r>
          </a:p>
          <a:p>
            <a:endParaRPr lang="en-US" dirty="0"/>
          </a:p>
          <a:p>
            <a:endParaRPr lang="en-US" dirty="0"/>
          </a:p>
        </p:txBody>
      </p:sp>
      <p:pic>
        <p:nvPicPr>
          <p:cNvPr id="5" name="Picture 4" descr="A picture containing text, map&#10;&#10;Description automatically generated">
            <a:extLst>
              <a:ext uri="{FF2B5EF4-FFF2-40B4-BE49-F238E27FC236}">
                <a16:creationId xmlns:a16="http://schemas.microsoft.com/office/drawing/2014/main" id="{C7935C2F-3352-466F-9AB3-6180B4CBE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128" y="1892775"/>
            <a:ext cx="4318000" cy="4348480"/>
          </a:xfrm>
          <a:prstGeom prst="rect">
            <a:avLst/>
          </a:prstGeom>
        </p:spPr>
      </p:pic>
      <p:sp>
        <p:nvSpPr>
          <p:cNvPr id="6" name="Oval 5">
            <a:extLst>
              <a:ext uri="{FF2B5EF4-FFF2-40B4-BE49-F238E27FC236}">
                <a16:creationId xmlns:a16="http://schemas.microsoft.com/office/drawing/2014/main" id="{E85CA1BE-9D1F-49B5-B8C2-7AAB6B29406E}"/>
              </a:ext>
            </a:extLst>
          </p:cNvPr>
          <p:cNvSpPr/>
          <p:nvPr/>
        </p:nvSpPr>
        <p:spPr>
          <a:xfrm>
            <a:off x="7134225" y="1991169"/>
            <a:ext cx="1752600" cy="609155"/>
          </a:xfrm>
          <a:prstGeom prst="ellipse">
            <a:avLst/>
          </a:prstGeom>
          <a:solidFill>
            <a:srgbClr val="CB4B30">
              <a:alpha val="2902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5477533-86BA-4B5A-A0F3-9ED508948CAA}"/>
              </a:ext>
            </a:extLst>
          </p:cNvPr>
          <p:cNvSpPr/>
          <p:nvPr/>
        </p:nvSpPr>
        <p:spPr>
          <a:xfrm>
            <a:off x="9289279" y="2837204"/>
            <a:ext cx="564022" cy="495656"/>
          </a:xfrm>
          <a:prstGeom prst="ellipse">
            <a:avLst/>
          </a:prstGeom>
          <a:solidFill>
            <a:srgbClr val="CB4B30">
              <a:alpha val="2902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5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D81B-74A2-4859-95D1-031D0E8FF9E3}"/>
              </a:ext>
            </a:extLst>
          </p:cNvPr>
          <p:cNvSpPr>
            <a:spLocks noGrp="1"/>
          </p:cNvSpPr>
          <p:nvPr>
            <p:ph type="title"/>
          </p:nvPr>
        </p:nvSpPr>
        <p:spPr>
          <a:xfrm>
            <a:off x="4159202" y="155735"/>
            <a:ext cx="7201860" cy="1606948"/>
          </a:xfrm>
        </p:spPr>
        <p:txBody>
          <a:bodyPr>
            <a:normAutofit/>
          </a:bodyPr>
          <a:lstStyle/>
          <a:p>
            <a:r>
              <a:rPr lang="en-US" dirty="0"/>
              <a:t>Europe, AD 800 – AD 1200</a:t>
            </a:r>
          </a:p>
        </p:txBody>
      </p:sp>
      <p:sp>
        <p:nvSpPr>
          <p:cNvPr id="14" name="Content Placeholder 13">
            <a:extLst>
              <a:ext uri="{FF2B5EF4-FFF2-40B4-BE49-F238E27FC236}">
                <a16:creationId xmlns:a16="http://schemas.microsoft.com/office/drawing/2014/main" id="{38D8E700-98B7-4617-A708-843B4C8FEA45}"/>
              </a:ext>
            </a:extLst>
          </p:cNvPr>
          <p:cNvSpPr>
            <a:spLocks noGrp="1"/>
          </p:cNvSpPr>
          <p:nvPr>
            <p:ph idx="1"/>
          </p:nvPr>
        </p:nvSpPr>
        <p:spPr>
          <a:xfrm>
            <a:off x="200025" y="3549444"/>
            <a:ext cx="6953250" cy="3136313"/>
          </a:xfrm>
        </p:spPr>
        <p:txBody>
          <a:bodyPr>
            <a:normAutofit/>
          </a:bodyPr>
          <a:lstStyle/>
          <a:p>
            <a:r>
              <a:rPr lang="en-US" dirty="0"/>
              <a:t>No single country can send an army big enough to save Constantinople</a:t>
            </a:r>
          </a:p>
          <a:p>
            <a:pPr marL="0" indent="0">
              <a:buNone/>
            </a:pPr>
            <a:r>
              <a:rPr lang="en-US" b="1" dirty="0"/>
              <a:t>Should the church organize an army to save Christianity from being wiped out?</a:t>
            </a:r>
          </a:p>
          <a:p>
            <a:pPr marL="0" indent="0">
              <a:buNone/>
            </a:pPr>
            <a:r>
              <a:rPr lang="en-US" b="1" dirty="0"/>
              <a:t>Or should we turn the other cheek, and try to evangelize the would-be conquerors from within?</a:t>
            </a:r>
          </a:p>
        </p:txBody>
      </p:sp>
      <p:pic>
        <p:nvPicPr>
          <p:cNvPr id="10" name="Picture 9" descr="A picture containing text, water&#10;&#10;Description automatically generated">
            <a:extLst>
              <a:ext uri="{FF2B5EF4-FFF2-40B4-BE49-F238E27FC236}">
                <a16:creationId xmlns:a16="http://schemas.microsoft.com/office/drawing/2014/main" id="{78138078-B795-4DD6-98D0-ACE56AF33493}"/>
              </a:ext>
            </a:extLst>
          </p:cNvPr>
          <p:cNvPicPr>
            <a:picLocks noChangeAspect="1"/>
          </p:cNvPicPr>
          <p:nvPr/>
        </p:nvPicPr>
        <p:blipFill rotWithShape="1">
          <a:blip r:embed="rId3">
            <a:extLst>
              <a:ext uri="{28A0092B-C50C-407E-A947-70E740481C1C}">
                <a14:useLocalDpi xmlns:a14="http://schemas.microsoft.com/office/drawing/2010/main" val="0"/>
              </a:ext>
            </a:extLst>
          </a:blip>
          <a:srcRect r="3255" b="-1"/>
          <a:stretch/>
        </p:blipFill>
        <p:spPr>
          <a:xfrm>
            <a:off x="7153275" y="4056859"/>
            <a:ext cx="3973908" cy="2628899"/>
          </a:xfrm>
          <a:prstGeom prst="rect">
            <a:avLst/>
          </a:prstGeom>
        </p:spPr>
      </p:pic>
      <p:pic>
        <p:nvPicPr>
          <p:cNvPr id="7170" name="Picture 2" descr="Image result for Viking raiders attacking monastery">
            <a:extLst>
              <a:ext uri="{FF2B5EF4-FFF2-40B4-BE49-F238E27FC236}">
                <a16:creationId xmlns:a16="http://schemas.microsoft.com/office/drawing/2014/main" id="{0E1E305B-4A32-478D-B7A2-AFFACCC8E7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26" b="-2"/>
          <a:stretch/>
        </p:blipFill>
        <p:spPr bwMode="auto">
          <a:xfrm>
            <a:off x="200025" y="219467"/>
            <a:ext cx="3791872" cy="2508475"/>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13">
            <a:extLst>
              <a:ext uri="{FF2B5EF4-FFF2-40B4-BE49-F238E27FC236}">
                <a16:creationId xmlns:a16="http://schemas.microsoft.com/office/drawing/2014/main" id="{0C7135DF-BC8F-46E4-952C-16030D6BF709}"/>
              </a:ext>
            </a:extLst>
          </p:cNvPr>
          <p:cNvSpPr txBox="1">
            <a:spLocks/>
          </p:cNvSpPr>
          <p:nvPr/>
        </p:nvSpPr>
        <p:spPr>
          <a:xfrm>
            <a:off x="4159202" y="2025591"/>
            <a:ext cx="6953250" cy="1606948"/>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Viking invaders have shattered churches, monasteries, and communities across Europe</a:t>
            </a:r>
          </a:p>
          <a:p>
            <a:r>
              <a:rPr lang="en-US" dirty="0"/>
              <a:t>Byzantine Christians are requesting help against Seljuk invaders from the East</a:t>
            </a:r>
          </a:p>
        </p:txBody>
      </p:sp>
    </p:spTree>
    <p:extLst>
      <p:ext uri="{BB962C8B-B14F-4D97-AF65-F5344CB8AC3E}">
        <p14:creationId xmlns:p14="http://schemas.microsoft.com/office/powerpoint/2010/main" val="3720368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A54E-2102-454F-9559-CB218D0AE972}"/>
              </a:ext>
            </a:extLst>
          </p:cNvPr>
          <p:cNvSpPr>
            <a:spLocks noGrp="1"/>
          </p:cNvSpPr>
          <p:nvPr>
            <p:ph type="title"/>
          </p:nvPr>
        </p:nvSpPr>
        <p:spPr>
          <a:xfrm>
            <a:off x="111095" y="-86422"/>
            <a:ext cx="7529101" cy="1325562"/>
          </a:xfrm>
        </p:spPr>
        <p:txBody>
          <a:bodyPr/>
          <a:lstStyle/>
          <a:p>
            <a:r>
              <a:rPr lang="en-US" dirty="0"/>
              <a:t>Vikings and Turks</a:t>
            </a:r>
          </a:p>
        </p:txBody>
      </p:sp>
      <p:sp>
        <p:nvSpPr>
          <p:cNvPr id="3" name="Content Placeholder 2">
            <a:extLst>
              <a:ext uri="{FF2B5EF4-FFF2-40B4-BE49-F238E27FC236}">
                <a16:creationId xmlns:a16="http://schemas.microsoft.com/office/drawing/2014/main" id="{22FF3831-C8FE-4D36-9C26-B5AAD9A4591F}"/>
              </a:ext>
            </a:extLst>
          </p:cNvPr>
          <p:cNvSpPr>
            <a:spLocks noGrp="1"/>
          </p:cNvSpPr>
          <p:nvPr>
            <p:ph idx="1"/>
          </p:nvPr>
        </p:nvSpPr>
        <p:spPr>
          <a:xfrm>
            <a:off x="111095" y="1316052"/>
            <a:ext cx="7451933" cy="5426580"/>
          </a:xfrm>
        </p:spPr>
        <p:txBody>
          <a:bodyPr/>
          <a:lstStyle/>
          <a:p>
            <a:r>
              <a:rPr lang="en-US" dirty="0"/>
              <a:t>The church never organized a resistance against the Vikings</a:t>
            </a:r>
          </a:p>
          <a:p>
            <a:r>
              <a:rPr lang="en-US" dirty="0"/>
              <a:t>As the Vikings made more inroads into Europe, they found a need to improve their image and build alliances with other European leaders</a:t>
            </a:r>
          </a:p>
          <a:p>
            <a:r>
              <a:rPr lang="en-US" dirty="0"/>
              <a:t>They found this would be easier if they converted to Christianity, so between 900 and 1100, kings of each of the </a:t>
            </a:r>
            <a:r>
              <a:rPr lang="en-US" dirty="0" err="1"/>
              <a:t>Scandanavian</a:t>
            </a:r>
            <a:r>
              <a:rPr lang="en-US" dirty="0"/>
              <a:t> countries converted, establishing churches in their territories.</a:t>
            </a:r>
          </a:p>
          <a:p>
            <a:endParaRPr lang="en-US" dirty="0"/>
          </a:p>
          <a:p>
            <a:r>
              <a:rPr lang="en-US" dirty="0"/>
              <a:t>By contrast, in 1095, the Pope called for the organization of armies to defend Constantinople, beginning the first of the Crusades, which continued for another 200 years.</a:t>
            </a:r>
          </a:p>
          <a:p>
            <a:r>
              <a:rPr lang="en-US" dirty="0"/>
              <a:t>These wars have been a sore point for Christians and Muslims for most of the past millennium.</a:t>
            </a:r>
          </a:p>
          <a:p>
            <a:endParaRPr lang="en-US" dirty="0"/>
          </a:p>
        </p:txBody>
      </p:sp>
      <p:pic>
        <p:nvPicPr>
          <p:cNvPr id="7" name="Content Placeholder 8" descr="A group of people standing in front of a building&#10;&#10;Description generated with very high confidence">
            <a:extLst>
              <a:ext uri="{FF2B5EF4-FFF2-40B4-BE49-F238E27FC236}">
                <a16:creationId xmlns:a16="http://schemas.microsoft.com/office/drawing/2014/main" id="{70AF8D30-B4A9-44BD-B882-376AE3803084}"/>
              </a:ext>
            </a:extLst>
          </p:cNvPr>
          <p:cNvPicPr>
            <a:picLocks noChangeAspect="1"/>
          </p:cNvPicPr>
          <p:nvPr/>
        </p:nvPicPr>
        <p:blipFill rotWithShape="1">
          <a:blip r:embed="rId3">
            <a:extLst>
              <a:ext uri="{28A0092B-C50C-407E-A947-70E740481C1C}">
                <a14:useLocalDpi xmlns:a14="http://schemas.microsoft.com/office/drawing/2010/main" val="0"/>
              </a:ext>
            </a:extLst>
          </a:blip>
          <a:srcRect l="6753" r="11369" b="-4"/>
          <a:stretch/>
        </p:blipFill>
        <p:spPr>
          <a:xfrm>
            <a:off x="7683880" y="0"/>
            <a:ext cx="3608960" cy="4275689"/>
          </a:xfrm>
          <a:prstGeom prst="rect">
            <a:avLst/>
          </a:prstGeom>
        </p:spPr>
      </p:pic>
      <p:pic>
        <p:nvPicPr>
          <p:cNvPr id="8" name="Picture 4" descr="Image result for crusaders attacking">
            <a:extLst>
              <a:ext uri="{FF2B5EF4-FFF2-40B4-BE49-F238E27FC236}">
                <a16:creationId xmlns:a16="http://schemas.microsoft.com/office/drawing/2014/main" id="{ABEF9FF3-3FAB-4693-BD1B-ECAA0B69D8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68" t="4705" r="20335" b="11374"/>
          <a:stretch/>
        </p:blipFill>
        <p:spPr bwMode="auto">
          <a:xfrm>
            <a:off x="7683880" y="3290131"/>
            <a:ext cx="3608960" cy="3567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2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mongol empire">
            <a:extLst>
              <a:ext uri="{FF2B5EF4-FFF2-40B4-BE49-F238E27FC236}">
                <a16:creationId xmlns:a16="http://schemas.microsoft.com/office/drawing/2014/main" id="{090E7CB8-EDD2-4237-86C7-529E0F316B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65"/>
          <a:stretch/>
        </p:blipFill>
        <p:spPr bwMode="auto">
          <a:xfrm>
            <a:off x="1947861" y="1691322"/>
            <a:ext cx="7138533" cy="47818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B9768A-30A8-416D-9A8F-9FBBB82F6278}"/>
              </a:ext>
            </a:extLst>
          </p:cNvPr>
          <p:cNvSpPr>
            <a:spLocks noGrp="1"/>
          </p:cNvSpPr>
          <p:nvPr>
            <p:ph type="title"/>
          </p:nvPr>
        </p:nvSpPr>
        <p:spPr/>
        <p:txBody>
          <a:bodyPr/>
          <a:lstStyle/>
          <a:p>
            <a:r>
              <a:rPr lang="en-US" dirty="0"/>
              <a:t>Asia, AD 800 – AD 1200</a:t>
            </a:r>
          </a:p>
        </p:txBody>
      </p:sp>
      <p:pic>
        <p:nvPicPr>
          <p:cNvPr id="5" name="Content Placeholder 4" descr="A close up of a map&#10;&#10;Description automatically generated">
            <a:extLst>
              <a:ext uri="{FF2B5EF4-FFF2-40B4-BE49-F238E27FC236}">
                <a16:creationId xmlns:a16="http://schemas.microsoft.com/office/drawing/2014/main" id="{25402DFF-A810-4ABE-98E5-748DE4946FE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44760" y="1679086"/>
            <a:ext cx="8944737" cy="4813154"/>
          </a:xfrm>
        </p:spPr>
      </p:pic>
    </p:spTree>
    <p:extLst>
      <p:ext uri="{BB962C8B-B14F-4D97-AF65-F5344CB8AC3E}">
        <p14:creationId xmlns:p14="http://schemas.microsoft.com/office/powerpoint/2010/main" val="415323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95FF4-41B4-4856-A14C-EF43C68BD362}"/>
              </a:ext>
            </a:extLst>
          </p:cNvPr>
          <p:cNvSpPr>
            <a:spLocks noGrp="1"/>
          </p:cNvSpPr>
          <p:nvPr>
            <p:ph type="title"/>
          </p:nvPr>
        </p:nvSpPr>
        <p:spPr>
          <a:xfrm>
            <a:off x="643830" y="268605"/>
            <a:ext cx="3690425" cy="1325562"/>
          </a:xfrm>
        </p:spPr>
        <p:txBody>
          <a:bodyPr>
            <a:normAutofit/>
          </a:bodyPr>
          <a:lstStyle/>
          <a:p>
            <a:r>
              <a:rPr lang="en-US" sz="3200" dirty="0"/>
              <a:t>Asia, 800-1200 AD</a:t>
            </a:r>
          </a:p>
        </p:txBody>
      </p:sp>
      <p:sp>
        <p:nvSpPr>
          <p:cNvPr id="9" name="Content Placeholder 8">
            <a:extLst>
              <a:ext uri="{FF2B5EF4-FFF2-40B4-BE49-F238E27FC236}">
                <a16:creationId xmlns:a16="http://schemas.microsoft.com/office/drawing/2014/main" id="{E3F25260-429B-4851-A405-FA72830C6209}"/>
              </a:ext>
            </a:extLst>
          </p:cNvPr>
          <p:cNvSpPr>
            <a:spLocks noGrp="1"/>
          </p:cNvSpPr>
          <p:nvPr>
            <p:ph idx="1"/>
          </p:nvPr>
        </p:nvSpPr>
        <p:spPr>
          <a:xfrm>
            <a:off x="643831" y="1936955"/>
            <a:ext cx="3690425" cy="4243182"/>
          </a:xfrm>
        </p:spPr>
        <p:txBody>
          <a:bodyPr>
            <a:normAutofit/>
          </a:bodyPr>
          <a:lstStyle/>
          <a:p>
            <a:r>
              <a:rPr lang="en-US" sz="1600" dirty="0"/>
              <a:t>The good news has reached many of the Mongol tribes!</a:t>
            </a:r>
          </a:p>
          <a:p>
            <a:r>
              <a:rPr lang="en-US" sz="1600" dirty="0"/>
              <a:t>The widowed Queen </a:t>
            </a:r>
            <a:r>
              <a:rPr lang="en-US" sz="1600" dirty="0" err="1"/>
              <a:t>Sorkhakhtani</a:t>
            </a:r>
            <a:r>
              <a:rPr lang="en-US" sz="1600" dirty="0"/>
              <a:t> asks for advice</a:t>
            </a:r>
          </a:p>
          <a:p>
            <a:pPr marL="0" indent="0">
              <a:buNone/>
            </a:pPr>
            <a:r>
              <a:rPr lang="en-US" sz="1600" b="1" dirty="0"/>
              <a:t>Should she marry a violent, cruel, and foolish man to exert godly influence on the empire?</a:t>
            </a:r>
          </a:p>
          <a:p>
            <a:pPr marL="0" indent="0">
              <a:buNone/>
            </a:pPr>
            <a:r>
              <a:rPr lang="en-US" sz="1600" b="1" dirty="0"/>
              <a:t>Or should she steward her provinces and focus on raising her own sons as wise, God-fearing men?</a:t>
            </a:r>
          </a:p>
        </p:txBody>
      </p:sp>
      <p:pic>
        <p:nvPicPr>
          <p:cNvPr id="5" name="Content Placeholder 4" descr="A picture containing text, fabric&#10;&#10;Description automatically generated">
            <a:extLst>
              <a:ext uri="{FF2B5EF4-FFF2-40B4-BE49-F238E27FC236}">
                <a16:creationId xmlns:a16="http://schemas.microsoft.com/office/drawing/2014/main" id="{C33B7DD8-E523-49C9-96DB-140A301B9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56477"/>
            <a:ext cx="6155736" cy="4755306"/>
          </a:xfrm>
          <a:prstGeom prst="rect">
            <a:avLst/>
          </a:prstGeom>
        </p:spPr>
      </p:pic>
    </p:spTree>
    <p:extLst>
      <p:ext uri="{BB962C8B-B14F-4D97-AF65-F5344CB8AC3E}">
        <p14:creationId xmlns:p14="http://schemas.microsoft.com/office/powerpoint/2010/main" val="765617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303B-609F-4FB0-8961-F985D2A28503}"/>
              </a:ext>
            </a:extLst>
          </p:cNvPr>
          <p:cNvSpPr>
            <a:spLocks noGrp="1"/>
          </p:cNvSpPr>
          <p:nvPr>
            <p:ph type="title"/>
          </p:nvPr>
        </p:nvSpPr>
        <p:spPr/>
        <p:txBody>
          <a:bodyPr/>
          <a:lstStyle/>
          <a:p>
            <a:r>
              <a:rPr lang="en-US" dirty="0"/>
              <a:t>Asia, AD 800 – AD 1200</a:t>
            </a:r>
          </a:p>
        </p:txBody>
      </p:sp>
      <p:pic>
        <p:nvPicPr>
          <p:cNvPr id="5" name="Content Placeholder 4">
            <a:extLst>
              <a:ext uri="{FF2B5EF4-FFF2-40B4-BE49-F238E27FC236}">
                <a16:creationId xmlns:a16="http://schemas.microsoft.com/office/drawing/2014/main" id="{9D8530C1-2428-4DA0-BDA8-1A1B208A3F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575" y="1849971"/>
            <a:ext cx="2624832" cy="3925316"/>
          </a:xfrm>
        </p:spPr>
      </p:pic>
      <p:pic>
        <p:nvPicPr>
          <p:cNvPr id="7" name="Picture 6">
            <a:extLst>
              <a:ext uri="{FF2B5EF4-FFF2-40B4-BE49-F238E27FC236}">
                <a16:creationId xmlns:a16="http://schemas.microsoft.com/office/drawing/2014/main" id="{63CFA68E-F24F-4048-84F2-9793D356D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679" y="1849971"/>
            <a:ext cx="2943987" cy="3925316"/>
          </a:xfrm>
          <a:prstGeom prst="rect">
            <a:avLst/>
          </a:prstGeom>
        </p:spPr>
      </p:pic>
      <p:pic>
        <p:nvPicPr>
          <p:cNvPr id="9" name="Picture 8">
            <a:extLst>
              <a:ext uri="{FF2B5EF4-FFF2-40B4-BE49-F238E27FC236}">
                <a16:creationId xmlns:a16="http://schemas.microsoft.com/office/drawing/2014/main" id="{A66DC0F1-84B2-427E-B1B9-6B54DE276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630" y="1849971"/>
            <a:ext cx="2977826" cy="3925316"/>
          </a:xfrm>
          <a:prstGeom prst="rect">
            <a:avLst/>
          </a:prstGeom>
        </p:spPr>
      </p:pic>
      <p:sp>
        <p:nvSpPr>
          <p:cNvPr id="10" name="TextBox 9">
            <a:extLst>
              <a:ext uri="{FF2B5EF4-FFF2-40B4-BE49-F238E27FC236}">
                <a16:creationId xmlns:a16="http://schemas.microsoft.com/office/drawing/2014/main" id="{A567AB58-EA2F-4D38-89DB-75645B3002F6}"/>
              </a:ext>
            </a:extLst>
          </p:cNvPr>
          <p:cNvSpPr txBox="1"/>
          <p:nvPr/>
        </p:nvSpPr>
        <p:spPr>
          <a:xfrm>
            <a:off x="230232" y="5906687"/>
            <a:ext cx="2924175" cy="646331"/>
          </a:xfrm>
          <a:prstGeom prst="rect">
            <a:avLst/>
          </a:prstGeom>
          <a:noFill/>
        </p:spPr>
        <p:txBody>
          <a:bodyPr wrap="square" rtlCol="0">
            <a:spAutoFit/>
          </a:bodyPr>
          <a:lstStyle/>
          <a:p>
            <a:pPr algn="ctr"/>
            <a:r>
              <a:rPr lang="en-US" dirty="0" err="1"/>
              <a:t>Hulegu</a:t>
            </a:r>
            <a:r>
              <a:rPr lang="en-US" dirty="0"/>
              <a:t>, </a:t>
            </a:r>
            <a:r>
              <a:rPr lang="en-US" dirty="0" err="1"/>
              <a:t>Ilkhan</a:t>
            </a:r>
            <a:r>
              <a:rPr lang="en-US" dirty="0"/>
              <a:t> of Persia (1256-1265)</a:t>
            </a:r>
          </a:p>
        </p:txBody>
      </p:sp>
      <p:sp>
        <p:nvSpPr>
          <p:cNvPr id="11" name="TextBox 10">
            <a:extLst>
              <a:ext uri="{FF2B5EF4-FFF2-40B4-BE49-F238E27FC236}">
                <a16:creationId xmlns:a16="http://schemas.microsoft.com/office/drawing/2014/main" id="{3BE3DB02-69EB-4C00-9F08-A7E8D11611BD}"/>
              </a:ext>
            </a:extLst>
          </p:cNvPr>
          <p:cNvSpPr txBox="1"/>
          <p:nvPr/>
        </p:nvSpPr>
        <p:spPr>
          <a:xfrm>
            <a:off x="3903384" y="5906687"/>
            <a:ext cx="2924175" cy="646331"/>
          </a:xfrm>
          <a:prstGeom prst="rect">
            <a:avLst/>
          </a:prstGeom>
          <a:noFill/>
        </p:spPr>
        <p:txBody>
          <a:bodyPr wrap="square" rtlCol="0">
            <a:spAutoFit/>
          </a:bodyPr>
          <a:lstStyle/>
          <a:p>
            <a:pPr algn="ctr"/>
            <a:r>
              <a:rPr lang="en-US" dirty="0" err="1"/>
              <a:t>Möngke</a:t>
            </a:r>
            <a:r>
              <a:rPr lang="en-US" dirty="0"/>
              <a:t>, Great Khan of the Mongols (1251-1259)</a:t>
            </a:r>
          </a:p>
        </p:txBody>
      </p:sp>
      <p:sp>
        <p:nvSpPr>
          <p:cNvPr id="12" name="TextBox 11">
            <a:extLst>
              <a:ext uri="{FF2B5EF4-FFF2-40B4-BE49-F238E27FC236}">
                <a16:creationId xmlns:a16="http://schemas.microsoft.com/office/drawing/2014/main" id="{0D99DD97-104E-4942-BDC9-BB585BA34562}"/>
              </a:ext>
            </a:extLst>
          </p:cNvPr>
          <p:cNvSpPr txBox="1"/>
          <p:nvPr/>
        </p:nvSpPr>
        <p:spPr>
          <a:xfrm>
            <a:off x="7212058" y="5906687"/>
            <a:ext cx="4086224" cy="923330"/>
          </a:xfrm>
          <a:prstGeom prst="rect">
            <a:avLst/>
          </a:prstGeom>
          <a:noFill/>
        </p:spPr>
        <p:txBody>
          <a:bodyPr wrap="square" rtlCol="0">
            <a:spAutoFit/>
          </a:bodyPr>
          <a:lstStyle/>
          <a:p>
            <a:pPr algn="ctr"/>
            <a:r>
              <a:rPr lang="en-US" dirty="0"/>
              <a:t>Kublai, Great Khan of the Mongols, Yuan Emperor of China</a:t>
            </a:r>
            <a:br>
              <a:rPr lang="en-US" dirty="0"/>
            </a:br>
            <a:r>
              <a:rPr lang="en-US" dirty="0"/>
              <a:t>(1260-1294)</a:t>
            </a:r>
          </a:p>
        </p:txBody>
      </p:sp>
    </p:spTree>
    <p:extLst>
      <p:ext uri="{BB962C8B-B14F-4D97-AF65-F5344CB8AC3E}">
        <p14:creationId xmlns:p14="http://schemas.microsoft.com/office/powerpoint/2010/main" val="1172036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5DFC-C71A-4ED4-91EE-ADB4AC1F2E26}"/>
              </a:ext>
            </a:extLst>
          </p:cNvPr>
          <p:cNvSpPr>
            <a:spLocks noGrp="1"/>
          </p:cNvSpPr>
          <p:nvPr>
            <p:ph type="title"/>
          </p:nvPr>
        </p:nvSpPr>
        <p:spPr/>
        <p:txBody>
          <a:bodyPr/>
          <a:lstStyle/>
          <a:p>
            <a:r>
              <a:rPr lang="en-US" dirty="0"/>
              <a:t>Summary: The Third Epoch</a:t>
            </a:r>
          </a:p>
        </p:txBody>
      </p:sp>
      <p:sp>
        <p:nvSpPr>
          <p:cNvPr id="3" name="Content Placeholder 2">
            <a:extLst>
              <a:ext uri="{FF2B5EF4-FFF2-40B4-BE49-F238E27FC236}">
                <a16:creationId xmlns:a16="http://schemas.microsoft.com/office/drawing/2014/main" id="{309A7FA9-FBEA-49C6-A9E7-24C3453AD08B}"/>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430E68A3-C1DD-4B05-A369-A7CE9FA6F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1828800"/>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DFE6A937-8698-4512-A521-8B28289D3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3154362"/>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6866CDC-47F2-4202-A4F9-645DBE64DB51}"/>
              </a:ext>
            </a:extLst>
          </p:cNvPr>
          <p:cNvSpPr/>
          <p:nvPr/>
        </p:nvSpPr>
        <p:spPr>
          <a:xfrm>
            <a:off x="2039815" y="3615397"/>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6F3E37-E662-4979-894A-04AC2CDA8BB6}"/>
              </a:ext>
            </a:extLst>
          </p:cNvPr>
          <p:cNvSpPr/>
          <p:nvPr/>
        </p:nvSpPr>
        <p:spPr>
          <a:xfrm>
            <a:off x="3565690" y="3615397"/>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FCA1AA-6887-4291-99B1-F171B2CEC4F2}"/>
              </a:ext>
            </a:extLst>
          </p:cNvPr>
          <p:cNvSpPr/>
          <p:nvPr/>
        </p:nvSpPr>
        <p:spPr>
          <a:xfrm>
            <a:off x="5309801" y="3615397"/>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9A6D2C-2065-41C2-AEE5-F46E3609C4C0}"/>
              </a:ext>
            </a:extLst>
          </p:cNvPr>
          <p:cNvSpPr/>
          <p:nvPr/>
        </p:nvSpPr>
        <p:spPr>
          <a:xfrm>
            <a:off x="7031124" y="3533390"/>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F32E7D-B113-4934-A918-87BD27A55D1B}"/>
              </a:ext>
            </a:extLst>
          </p:cNvPr>
          <p:cNvSpPr txBox="1"/>
          <p:nvPr/>
        </p:nvSpPr>
        <p:spPr>
          <a:xfrm>
            <a:off x="1687283" y="3601329"/>
            <a:ext cx="1527934"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Persians, India</a:t>
            </a:r>
          </a:p>
        </p:txBody>
      </p:sp>
      <p:pic>
        <p:nvPicPr>
          <p:cNvPr id="16" name="Picture 2">
            <a:extLst>
              <a:ext uri="{FF2B5EF4-FFF2-40B4-BE49-F238E27FC236}">
                <a16:creationId xmlns:a16="http://schemas.microsoft.com/office/drawing/2014/main" id="{252C6853-27B4-4E65-96D6-269EFF09C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4479924"/>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AA22A02D-8C44-424F-BE3A-51736A74DB05}"/>
              </a:ext>
            </a:extLst>
          </p:cNvPr>
          <p:cNvSpPr/>
          <p:nvPr/>
        </p:nvSpPr>
        <p:spPr>
          <a:xfrm>
            <a:off x="2039815" y="4940959"/>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635C75A-0272-452E-A283-E91257E7FB18}"/>
              </a:ext>
            </a:extLst>
          </p:cNvPr>
          <p:cNvSpPr/>
          <p:nvPr/>
        </p:nvSpPr>
        <p:spPr>
          <a:xfrm>
            <a:off x="3565690" y="4940959"/>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893AB6-6207-49D3-B51F-AD4DE6DA7434}"/>
              </a:ext>
            </a:extLst>
          </p:cNvPr>
          <p:cNvSpPr/>
          <p:nvPr/>
        </p:nvSpPr>
        <p:spPr>
          <a:xfrm>
            <a:off x="5309801" y="4940959"/>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6E75A2-EC82-4A18-8DA0-7C6AAE9D16C4}"/>
              </a:ext>
            </a:extLst>
          </p:cNvPr>
          <p:cNvSpPr/>
          <p:nvPr/>
        </p:nvSpPr>
        <p:spPr>
          <a:xfrm>
            <a:off x="7031124" y="4858952"/>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FDAD3E-0437-4E97-AAAF-12F890D33D9C}"/>
              </a:ext>
            </a:extLst>
          </p:cNvPr>
          <p:cNvSpPr txBox="1"/>
          <p:nvPr/>
        </p:nvSpPr>
        <p:spPr>
          <a:xfrm>
            <a:off x="2039815" y="4868769"/>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Egypt</a:t>
            </a:r>
          </a:p>
        </p:txBody>
      </p:sp>
      <p:sp>
        <p:nvSpPr>
          <p:cNvPr id="22" name="TextBox 21">
            <a:extLst>
              <a:ext uri="{FF2B5EF4-FFF2-40B4-BE49-F238E27FC236}">
                <a16:creationId xmlns:a16="http://schemas.microsoft.com/office/drawing/2014/main" id="{5F3A2A13-4838-4BBA-9BFF-AE83EE661438}"/>
              </a:ext>
            </a:extLst>
          </p:cNvPr>
          <p:cNvSpPr txBox="1"/>
          <p:nvPr/>
        </p:nvSpPr>
        <p:spPr>
          <a:xfrm>
            <a:off x="3299625" y="3585411"/>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Arabs, Chinese</a:t>
            </a:r>
          </a:p>
        </p:txBody>
      </p:sp>
      <p:sp>
        <p:nvSpPr>
          <p:cNvPr id="23" name="TextBox 22">
            <a:extLst>
              <a:ext uri="{FF2B5EF4-FFF2-40B4-BE49-F238E27FC236}">
                <a16:creationId xmlns:a16="http://schemas.microsoft.com/office/drawing/2014/main" id="{9E769C1A-046F-4FC0-B767-80EE118AFE7A}"/>
              </a:ext>
            </a:extLst>
          </p:cNvPr>
          <p:cNvSpPr txBox="1"/>
          <p:nvPr/>
        </p:nvSpPr>
        <p:spPr>
          <a:xfrm>
            <a:off x="5001673" y="3554077"/>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Mongols</a:t>
            </a:r>
          </a:p>
        </p:txBody>
      </p:sp>
      <p:sp>
        <p:nvSpPr>
          <p:cNvPr id="24" name="TextBox 23">
            <a:extLst>
              <a:ext uri="{FF2B5EF4-FFF2-40B4-BE49-F238E27FC236}">
                <a16:creationId xmlns:a16="http://schemas.microsoft.com/office/drawing/2014/main" id="{D8EABD74-C2DF-422A-9072-54D03A78CAF3}"/>
              </a:ext>
            </a:extLst>
          </p:cNvPr>
          <p:cNvSpPr txBox="1"/>
          <p:nvPr/>
        </p:nvSpPr>
        <p:spPr>
          <a:xfrm>
            <a:off x="6651813" y="3269055"/>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Collapse </a:t>
            </a:r>
            <a:br>
              <a:rPr lang="en-US" sz="2200" spc="-150" dirty="0">
                <a:solidFill>
                  <a:schemeClr val="bg1"/>
                </a:solidFill>
                <a:latin typeface="Calibri" panose="020F0502020204030204" pitchFamily="34" charset="0"/>
                <a:cs typeface="Calibri" panose="020F0502020204030204" pitchFamily="34" charset="0"/>
              </a:rPr>
            </a:br>
            <a:r>
              <a:rPr lang="en-US" sz="2200" spc="-150" dirty="0">
                <a:solidFill>
                  <a:schemeClr val="bg1"/>
                </a:solidFill>
                <a:latin typeface="Calibri" panose="020F0502020204030204" pitchFamily="34" charset="0"/>
                <a:cs typeface="Calibri" panose="020F0502020204030204" pitchFamily="34" charset="0"/>
              </a:rPr>
              <a:t>and Jesuits</a:t>
            </a:r>
          </a:p>
        </p:txBody>
      </p:sp>
      <p:sp>
        <p:nvSpPr>
          <p:cNvPr id="25" name="TextBox 24">
            <a:extLst>
              <a:ext uri="{FF2B5EF4-FFF2-40B4-BE49-F238E27FC236}">
                <a16:creationId xmlns:a16="http://schemas.microsoft.com/office/drawing/2014/main" id="{D6E5173B-5BB1-4455-9146-4CE32DEBB620}"/>
              </a:ext>
            </a:extLst>
          </p:cNvPr>
          <p:cNvSpPr txBox="1"/>
          <p:nvPr/>
        </p:nvSpPr>
        <p:spPr>
          <a:xfrm>
            <a:off x="3674809" y="4868769"/>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Ethiopia</a:t>
            </a:r>
          </a:p>
        </p:txBody>
      </p:sp>
      <p:sp>
        <p:nvSpPr>
          <p:cNvPr id="26" name="TextBox 25">
            <a:extLst>
              <a:ext uri="{FF2B5EF4-FFF2-40B4-BE49-F238E27FC236}">
                <a16:creationId xmlns:a16="http://schemas.microsoft.com/office/drawing/2014/main" id="{7060D84D-2F5D-4275-AFCA-64874D0F0592}"/>
              </a:ext>
            </a:extLst>
          </p:cNvPr>
          <p:cNvSpPr txBox="1"/>
          <p:nvPr/>
        </p:nvSpPr>
        <p:spPr>
          <a:xfrm>
            <a:off x="5367994" y="4861782"/>
            <a:ext cx="970670"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Nubia</a:t>
            </a:r>
          </a:p>
        </p:txBody>
      </p:sp>
      <p:sp>
        <p:nvSpPr>
          <p:cNvPr id="27" name="TextBox 26">
            <a:extLst>
              <a:ext uri="{FF2B5EF4-FFF2-40B4-BE49-F238E27FC236}">
                <a16:creationId xmlns:a16="http://schemas.microsoft.com/office/drawing/2014/main" id="{96B683E3-F217-40BE-9662-03D61882FB14}"/>
              </a:ext>
            </a:extLst>
          </p:cNvPr>
          <p:cNvSpPr txBox="1"/>
          <p:nvPr/>
        </p:nvSpPr>
        <p:spPr>
          <a:xfrm>
            <a:off x="6758446" y="4865704"/>
            <a:ext cx="1650140"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Coastal Africa?</a:t>
            </a:r>
          </a:p>
        </p:txBody>
      </p:sp>
      <p:sp>
        <p:nvSpPr>
          <p:cNvPr id="5" name="Rectangle 4">
            <a:extLst>
              <a:ext uri="{FF2B5EF4-FFF2-40B4-BE49-F238E27FC236}">
                <a16:creationId xmlns:a16="http://schemas.microsoft.com/office/drawing/2014/main" id="{ABD23459-973E-4696-842E-A6801ADFD594}"/>
              </a:ext>
            </a:extLst>
          </p:cNvPr>
          <p:cNvSpPr/>
          <p:nvPr/>
        </p:nvSpPr>
        <p:spPr>
          <a:xfrm>
            <a:off x="6780904" y="1633288"/>
            <a:ext cx="3681609" cy="4546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D38EC9F-B92E-42FC-8D57-FC93D70EB02C}"/>
              </a:ext>
            </a:extLst>
          </p:cNvPr>
          <p:cNvSpPr/>
          <p:nvPr/>
        </p:nvSpPr>
        <p:spPr>
          <a:xfrm>
            <a:off x="5309802" y="2026831"/>
            <a:ext cx="1104784" cy="5965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B614D4D-982A-441E-AE59-CE207AF6FB48}"/>
              </a:ext>
            </a:extLst>
          </p:cNvPr>
          <p:cNvSpPr txBox="1"/>
          <p:nvPr/>
        </p:nvSpPr>
        <p:spPr>
          <a:xfrm>
            <a:off x="5010832" y="1926673"/>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Turks</a:t>
            </a:r>
          </a:p>
          <a:p>
            <a:pPr algn="ctr"/>
            <a:r>
              <a:rPr lang="en-US" sz="2200" spc="-150" dirty="0">
                <a:solidFill>
                  <a:schemeClr val="bg1"/>
                </a:solidFill>
                <a:latin typeface="Calibri" panose="020F0502020204030204" pitchFamily="34" charset="0"/>
                <a:cs typeface="Calibri" panose="020F0502020204030204" pitchFamily="34" charset="0"/>
              </a:rPr>
              <a:t>and Vikings</a:t>
            </a:r>
          </a:p>
        </p:txBody>
      </p:sp>
    </p:spTree>
    <p:extLst>
      <p:ext uri="{BB962C8B-B14F-4D97-AF65-F5344CB8AC3E}">
        <p14:creationId xmlns:p14="http://schemas.microsoft.com/office/powerpoint/2010/main" val="72088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C172-16B5-4782-9F7C-73E71D985A5B}"/>
              </a:ext>
            </a:extLst>
          </p:cNvPr>
          <p:cNvSpPr>
            <a:spLocks noGrp="1"/>
          </p:cNvSpPr>
          <p:nvPr>
            <p:ph type="title"/>
          </p:nvPr>
        </p:nvSpPr>
        <p:spPr/>
        <p:txBody>
          <a:bodyPr/>
          <a:lstStyle/>
          <a:p>
            <a:r>
              <a:rPr lang="en-US" strike="sngStrike" dirty="0"/>
              <a:t>An Impossible</a:t>
            </a:r>
            <a:r>
              <a:rPr lang="en-US" dirty="0"/>
              <a:t> </a:t>
            </a:r>
            <a:br>
              <a:rPr lang="en-US" dirty="0"/>
            </a:br>
            <a:r>
              <a:rPr lang="en-US" dirty="0"/>
              <a:t>A Difficult Task</a:t>
            </a:r>
          </a:p>
        </p:txBody>
      </p:sp>
      <p:sp>
        <p:nvSpPr>
          <p:cNvPr id="3" name="Content Placeholder 2">
            <a:extLst>
              <a:ext uri="{FF2B5EF4-FFF2-40B4-BE49-F238E27FC236}">
                <a16:creationId xmlns:a16="http://schemas.microsoft.com/office/drawing/2014/main" id="{7AD8E1FE-3158-4001-9BF7-55D3F7988F4E}"/>
              </a:ext>
            </a:extLst>
          </p:cNvPr>
          <p:cNvSpPr>
            <a:spLocks noGrp="1"/>
          </p:cNvSpPr>
          <p:nvPr>
            <p:ph idx="1"/>
          </p:nvPr>
        </p:nvSpPr>
        <p:spPr>
          <a:xfrm>
            <a:off x="1261872" y="2099256"/>
            <a:ext cx="8595360" cy="4080881"/>
          </a:xfrm>
        </p:spPr>
        <p:txBody>
          <a:bodyPr/>
          <a:lstStyle/>
          <a:p>
            <a:r>
              <a:rPr lang="en-US" dirty="0"/>
              <a:t>2000 years</a:t>
            </a:r>
          </a:p>
          <a:p>
            <a:r>
              <a:rPr lang="en-US" dirty="0"/>
              <a:t>5 continents</a:t>
            </a:r>
          </a:p>
          <a:p>
            <a:r>
              <a:rPr lang="en-US" dirty="0"/>
              <a:t>2 hours</a:t>
            </a:r>
          </a:p>
          <a:p>
            <a:endParaRPr lang="en-US" dirty="0"/>
          </a:p>
          <a:p>
            <a:r>
              <a:rPr lang="en-US" dirty="0"/>
              <a:t>We need a viewpoint, and a framework.</a:t>
            </a:r>
          </a:p>
        </p:txBody>
      </p:sp>
    </p:spTree>
    <p:extLst>
      <p:ext uri="{BB962C8B-B14F-4D97-AF65-F5344CB8AC3E}">
        <p14:creationId xmlns:p14="http://schemas.microsoft.com/office/powerpoint/2010/main" val="66072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AD08-8D82-404A-A9EF-C550B8568B1D}"/>
              </a:ext>
            </a:extLst>
          </p:cNvPr>
          <p:cNvSpPr>
            <a:spLocks noGrp="1"/>
          </p:cNvSpPr>
          <p:nvPr>
            <p:ph type="title"/>
          </p:nvPr>
        </p:nvSpPr>
        <p:spPr/>
        <p:txBody>
          <a:bodyPr/>
          <a:lstStyle/>
          <a:p>
            <a:r>
              <a:rPr lang="en-US" dirty="0"/>
              <a:t>Round Four</a:t>
            </a:r>
          </a:p>
        </p:txBody>
      </p:sp>
      <p:sp>
        <p:nvSpPr>
          <p:cNvPr id="3" name="Content Placeholder 2">
            <a:extLst>
              <a:ext uri="{FF2B5EF4-FFF2-40B4-BE49-F238E27FC236}">
                <a16:creationId xmlns:a16="http://schemas.microsoft.com/office/drawing/2014/main" id="{B417300D-EF73-4E99-86F4-8EDB4D4C9D0E}"/>
              </a:ext>
            </a:extLst>
          </p:cNvPr>
          <p:cNvSpPr>
            <a:spLocks noGrp="1"/>
          </p:cNvSpPr>
          <p:nvPr>
            <p:ph idx="1"/>
          </p:nvPr>
        </p:nvSpPr>
        <p:spPr/>
        <p:txBody>
          <a:bodyPr/>
          <a:lstStyle/>
          <a:p>
            <a:r>
              <a:rPr lang="en-US" dirty="0"/>
              <a:t>You’ll find a letter (labelled 1200-1600) on your table. </a:t>
            </a:r>
          </a:p>
          <a:p>
            <a:r>
              <a:rPr lang="en-US" dirty="0"/>
              <a:t>Take 7 minutes to read the letter and talk about what advice you would give.</a:t>
            </a:r>
          </a:p>
          <a:p>
            <a:r>
              <a:rPr lang="en-US" dirty="0"/>
              <a:t>Then, briefly share your dilemma and your approach to it with the class at large.</a:t>
            </a:r>
          </a:p>
        </p:txBody>
      </p:sp>
    </p:spTree>
    <p:extLst>
      <p:ext uri="{BB962C8B-B14F-4D97-AF65-F5344CB8AC3E}">
        <p14:creationId xmlns:p14="http://schemas.microsoft.com/office/powerpoint/2010/main" val="2271598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D81B-74A2-4859-95D1-031D0E8FF9E3}"/>
              </a:ext>
            </a:extLst>
          </p:cNvPr>
          <p:cNvSpPr>
            <a:spLocks noGrp="1"/>
          </p:cNvSpPr>
          <p:nvPr>
            <p:ph type="title"/>
          </p:nvPr>
        </p:nvSpPr>
        <p:spPr>
          <a:xfrm>
            <a:off x="2061030" y="365760"/>
            <a:ext cx="8854822" cy="1325562"/>
          </a:xfrm>
        </p:spPr>
        <p:txBody>
          <a:bodyPr vert="horz" lIns="91440" tIns="45720" rIns="91440" bIns="45720" rtlCol="0" anchor="b">
            <a:normAutofit/>
          </a:bodyPr>
          <a:lstStyle/>
          <a:p>
            <a:r>
              <a:rPr lang="en-US" dirty="0"/>
              <a:t>Europe, AD 1200 – AD 1600</a:t>
            </a:r>
          </a:p>
        </p:txBody>
      </p:sp>
      <p:pic>
        <p:nvPicPr>
          <p:cNvPr id="8194" name="Picture 2" descr="Image result for clare of assisi">
            <a:extLst>
              <a:ext uri="{FF2B5EF4-FFF2-40B4-BE49-F238E27FC236}">
                <a16:creationId xmlns:a16="http://schemas.microsoft.com/office/drawing/2014/main" id="{2A9252A0-BFE0-4BF2-9106-C47070A516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3551"/>
          <a:stretch/>
        </p:blipFill>
        <p:spPr bwMode="auto">
          <a:xfrm>
            <a:off x="20" y="1828800"/>
            <a:ext cx="3555185" cy="342899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3285FFFF-4A0F-4981-862D-CA27622E0602}"/>
              </a:ext>
            </a:extLst>
          </p:cNvPr>
          <p:cNvSpPr txBox="1">
            <a:spLocks/>
          </p:cNvSpPr>
          <p:nvPr/>
        </p:nvSpPr>
        <p:spPr>
          <a:xfrm>
            <a:off x="3937994" y="1828800"/>
            <a:ext cx="3555185"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02870" indent="-285750"/>
            <a:r>
              <a:rPr lang="en-US" dirty="0"/>
              <a:t>The upper classes are Christian, but most people relate to God </a:t>
            </a:r>
            <a:r>
              <a:rPr lang="en-US" dirty="0" err="1"/>
              <a:t>transactionally</a:t>
            </a:r>
            <a:endParaRPr lang="en-US" dirty="0"/>
          </a:p>
          <a:p>
            <a:pPr marL="102870" indent="-285750"/>
            <a:r>
              <a:rPr lang="en-US" dirty="0"/>
              <a:t>The church has become heavily corrupt, selling pieces of paper that supposedly grant forgiveness of sins</a:t>
            </a:r>
          </a:p>
          <a:p>
            <a:pPr marL="102870" indent="-285750"/>
            <a:endParaRPr lang="en-US" dirty="0"/>
          </a:p>
          <a:p>
            <a:pPr marL="0" indent="0">
              <a:buNone/>
            </a:pPr>
            <a:r>
              <a:rPr lang="en-US" b="1" dirty="0"/>
              <a:t>Should we join the anti-monastic reformers?</a:t>
            </a:r>
          </a:p>
          <a:p>
            <a:pPr marL="0" indent="0">
              <a:buNone/>
            </a:pPr>
            <a:r>
              <a:rPr lang="en-US" b="1" dirty="0"/>
              <a:t>Or do we need a new, more radical form of monastic devotion?</a:t>
            </a:r>
          </a:p>
          <a:p>
            <a:pPr marL="102870" indent="-285750"/>
            <a:endParaRPr lang="en-US" dirty="0"/>
          </a:p>
        </p:txBody>
      </p:sp>
      <p:pic>
        <p:nvPicPr>
          <p:cNvPr id="8196" name="Picture 4" descr="Image result for katharina von Bora">
            <a:extLst>
              <a:ext uri="{FF2B5EF4-FFF2-40B4-BE49-F238E27FC236}">
                <a16:creationId xmlns:a16="http://schemas.microsoft.com/office/drawing/2014/main" id="{2EEBECB0-590C-4E68-90BC-23CEA4577F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1" t="7237" r="7153" b="29445"/>
          <a:stretch/>
        </p:blipFill>
        <p:spPr bwMode="auto">
          <a:xfrm>
            <a:off x="7743455" y="1828800"/>
            <a:ext cx="355518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01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E69E-3A21-4E78-9321-7E1519D92B79}"/>
              </a:ext>
            </a:extLst>
          </p:cNvPr>
          <p:cNvSpPr>
            <a:spLocks noGrp="1"/>
          </p:cNvSpPr>
          <p:nvPr>
            <p:ph type="title"/>
          </p:nvPr>
        </p:nvSpPr>
        <p:spPr>
          <a:xfrm>
            <a:off x="1249680" y="108884"/>
            <a:ext cx="9692640" cy="1325562"/>
          </a:xfrm>
        </p:spPr>
        <p:txBody>
          <a:bodyPr/>
          <a:lstStyle/>
          <a:p>
            <a:r>
              <a:rPr lang="en-US" dirty="0"/>
              <a:t>Europe, AD 1200-1600</a:t>
            </a:r>
          </a:p>
        </p:txBody>
      </p:sp>
      <p:sp>
        <p:nvSpPr>
          <p:cNvPr id="3" name="Content Placeholder 2">
            <a:extLst>
              <a:ext uri="{FF2B5EF4-FFF2-40B4-BE49-F238E27FC236}">
                <a16:creationId xmlns:a16="http://schemas.microsoft.com/office/drawing/2014/main" id="{54AEE938-46D3-419F-ACB5-2589314BFB16}"/>
              </a:ext>
            </a:extLst>
          </p:cNvPr>
          <p:cNvSpPr>
            <a:spLocks noGrp="1"/>
          </p:cNvSpPr>
          <p:nvPr>
            <p:ph idx="1"/>
          </p:nvPr>
        </p:nvSpPr>
        <p:spPr>
          <a:xfrm>
            <a:off x="69868" y="1824878"/>
            <a:ext cx="3244832" cy="4351337"/>
          </a:xfrm>
        </p:spPr>
        <p:txBody>
          <a:bodyPr/>
          <a:lstStyle/>
          <a:p>
            <a:pPr marL="0">
              <a:buNone/>
            </a:pPr>
            <a:r>
              <a:rPr lang="en-US" dirty="0"/>
              <a:t>Mendicant Orders:</a:t>
            </a:r>
          </a:p>
          <a:p>
            <a:pPr marL="102870" indent="-285750"/>
            <a:r>
              <a:rPr lang="en-US" dirty="0"/>
              <a:t>Franciscans, Dominicans, and Jesuits</a:t>
            </a:r>
          </a:p>
          <a:p>
            <a:pPr marL="102870" indent="-285750"/>
            <a:r>
              <a:rPr lang="en-US" dirty="0"/>
              <a:t>Each represented attempts at a more radical monasticism.</a:t>
            </a:r>
          </a:p>
          <a:p>
            <a:pPr marL="102870" indent="-285750"/>
            <a:r>
              <a:rPr lang="en-US" dirty="0"/>
              <a:t>These orders became the main vehicle for the gospel to cross cultural boundaries until the 1700s.</a:t>
            </a:r>
          </a:p>
          <a:p>
            <a:endParaRPr lang="en-US" dirty="0"/>
          </a:p>
        </p:txBody>
      </p:sp>
      <p:sp>
        <p:nvSpPr>
          <p:cNvPr id="4" name="Content Placeholder 2">
            <a:extLst>
              <a:ext uri="{FF2B5EF4-FFF2-40B4-BE49-F238E27FC236}">
                <a16:creationId xmlns:a16="http://schemas.microsoft.com/office/drawing/2014/main" id="{DE630541-DD19-4CC5-AE81-288997E1635D}"/>
              </a:ext>
            </a:extLst>
          </p:cNvPr>
          <p:cNvSpPr txBox="1">
            <a:spLocks/>
          </p:cNvSpPr>
          <p:nvPr/>
        </p:nvSpPr>
        <p:spPr>
          <a:xfrm>
            <a:off x="5579283" y="1861017"/>
            <a:ext cx="3244831"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dirty="0"/>
              <a:t>Reformed Churches:</a:t>
            </a:r>
          </a:p>
          <a:p>
            <a:r>
              <a:rPr lang="en-US" dirty="0"/>
              <a:t>Lutheran, Calvinist, Anglican, and Anabaptist</a:t>
            </a:r>
          </a:p>
          <a:p>
            <a:r>
              <a:rPr lang="en-US" dirty="0"/>
              <a:t>These focused on bringing Christ to laypeople in language they could understand</a:t>
            </a:r>
          </a:p>
          <a:p>
            <a:r>
              <a:rPr lang="en-US" dirty="0"/>
              <a:t>Made a great deal of progress in expanding Christianity among the common people of Europe</a:t>
            </a:r>
          </a:p>
        </p:txBody>
      </p:sp>
      <p:pic>
        <p:nvPicPr>
          <p:cNvPr id="6" name="Picture 5" descr="A person in a dress&#10;&#10;Description automatically generated">
            <a:extLst>
              <a:ext uri="{FF2B5EF4-FFF2-40B4-BE49-F238E27FC236}">
                <a16:creationId xmlns:a16="http://schemas.microsoft.com/office/drawing/2014/main" id="{1295D260-2A3C-4A5F-BE54-6521452162BD}"/>
              </a:ext>
            </a:extLst>
          </p:cNvPr>
          <p:cNvPicPr>
            <a:picLocks noChangeAspect="1"/>
          </p:cNvPicPr>
          <p:nvPr/>
        </p:nvPicPr>
        <p:blipFill rotWithShape="1">
          <a:blip r:embed="rId3">
            <a:extLst>
              <a:ext uri="{28A0092B-C50C-407E-A947-70E740481C1C}">
                <a14:useLocalDpi xmlns:a14="http://schemas.microsoft.com/office/drawing/2010/main" val="0"/>
              </a:ext>
            </a:extLst>
          </a:blip>
          <a:srcRect t="6109" b="5085"/>
          <a:stretch/>
        </p:blipFill>
        <p:spPr>
          <a:xfrm>
            <a:off x="3357017" y="1861017"/>
            <a:ext cx="2179949" cy="3549183"/>
          </a:xfrm>
          <a:prstGeom prst="rect">
            <a:avLst/>
          </a:prstGeom>
        </p:spPr>
      </p:pic>
      <p:pic>
        <p:nvPicPr>
          <p:cNvPr id="8" name="Picture 7" descr="A picture containing building, black, holding, woman&#10;&#10;Description automatically generated">
            <a:extLst>
              <a:ext uri="{FF2B5EF4-FFF2-40B4-BE49-F238E27FC236}">
                <a16:creationId xmlns:a16="http://schemas.microsoft.com/office/drawing/2014/main" id="{9221A963-FD3F-464B-B8B5-C51DEB718EA8}"/>
              </a:ext>
            </a:extLst>
          </p:cNvPr>
          <p:cNvPicPr>
            <a:picLocks noChangeAspect="1"/>
          </p:cNvPicPr>
          <p:nvPr/>
        </p:nvPicPr>
        <p:blipFill rotWithShape="1">
          <a:blip r:embed="rId4">
            <a:extLst>
              <a:ext uri="{28A0092B-C50C-407E-A947-70E740481C1C}">
                <a14:useLocalDpi xmlns:a14="http://schemas.microsoft.com/office/drawing/2010/main" val="0"/>
              </a:ext>
            </a:extLst>
          </a:blip>
          <a:srcRect l="20619" t="-1680" r="12226" b="1680"/>
          <a:stretch/>
        </p:blipFill>
        <p:spPr>
          <a:xfrm>
            <a:off x="8745453" y="1845889"/>
            <a:ext cx="2551353" cy="3650036"/>
          </a:xfrm>
          <a:prstGeom prst="rect">
            <a:avLst/>
          </a:prstGeom>
        </p:spPr>
      </p:pic>
      <p:sp>
        <p:nvSpPr>
          <p:cNvPr id="9" name="Content Placeholder 2">
            <a:extLst>
              <a:ext uri="{FF2B5EF4-FFF2-40B4-BE49-F238E27FC236}">
                <a16:creationId xmlns:a16="http://schemas.microsoft.com/office/drawing/2014/main" id="{56F5AB29-E2D1-4318-BD32-45D8E04DD950}"/>
              </a:ext>
            </a:extLst>
          </p:cNvPr>
          <p:cNvSpPr txBox="1">
            <a:spLocks/>
          </p:cNvSpPr>
          <p:nvPr/>
        </p:nvSpPr>
        <p:spPr>
          <a:xfrm>
            <a:off x="969183" y="6105524"/>
            <a:ext cx="8041467" cy="533401"/>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dirty="0"/>
              <a:t>But both directed a great deal of their efforts at fighting each other</a:t>
            </a:r>
          </a:p>
        </p:txBody>
      </p:sp>
    </p:spTree>
    <p:extLst>
      <p:ext uri="{BB962C8B-B14F-4D97-AF65-F5344CB8AC3E}">
        <p14:creationId xmlns:p14="http://schemas.microsoft.com/office/powerpoint/2010/main" val="1404300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D178-5EAA-44DA-A6C3-7D7DDE11AD2B}"/>
              </a:ext>
            </a:extLst>
          </p:cNvPr>
          <p:cNvSpPr>
            <a:spLocks noGrp="1"/>
          </p:cNvSpPr>
          <p:nvPr>
            <p:ph type="title"/>
          </p:nvPr>
        </p:nvSpPr>
        <p:spPr>
          <a:xfrm>
            <a:off x="6578079" y="365760"/>
            <a:ext cx="4440488" cy="1805940"/>
          </a:xfrm>
        </p:spPr>
        <p:txBody>
          <a:bodyPr vert="horz" lIns="91440" tIns="45720" rIns="91440" bIns="45720" rtlCol="0" anchor="b">
            <a:normAutofit/>
          </a:bodyPr>
          <a:lstStyle/>
          <a:p>
            <a:r>
              <a:rPr lang="en-US" sz="4000"/>
              <a:t>Asia, AD 1200 – AD 1600</a:t>
            </a:r>
          </a:p>
        </p:txBody>
      </p:sp>
      <p:sp useBgFill="1">
        <p:nvSpPr>
          <p:cNvPr id="73" name="Rectangle 69">
            <a:extLst>
              <a:ext uri="{FF2B5EF4-FFF2-40B4-BE49-F238E27FC236}">
                <a16:creationId xmlns:a16="http://schemas.microsoft.com/office/drawing/2014/main" id="{D35B259E-C1AB-41B0-BCDA-1B6CA287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4481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971C105-7D65-4183-8BD5-945A419C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239052"/>
            <a:ext cx="3152881" cy="37498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building&#10;&#10;Description automatically generated">
            <a:extLst>
              <a:ext uri="{FF2B5EF4-FFF2-40B4-BE49-F238E27FC236}">
                <a16:creationId xmlns:a16="http://schemas.microsoft.com/office/drawing/2014/main" id="{3AC7E5DB-1A15-492D-A9DB-0B0A3FE1C8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956" y="539878"/>
            <a:ext cx="2825496" cy="3148184"/>
          </a:xfrm>
          <a:prstGeom prst="rect">
            <a:avLst/>
          </a:prstGeom>
        </p:spPr>
      </p:pic>
      <p:sp>
        <p:nvSpPr>
          <p:cNvPr id="74" name="Rectangle 73">
            <a:extLst>
              <a:ext uri="{FF2B5EF4-FFF2-40B4-BE49-F238E27FC236}">
                <a16:creationId xmlns:a16="http://schemas.microsoft.com/office/drawing/2014/main" id="{B30D6F05-7B84-4B45-9A5B-27419A1D1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3793" y="239052"/>
            <a:ext cx="2582207" cy="247493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C0BA295-33C5-421F-903E-2DBF003EB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4154694"/>
            <a:ext cx="3152881" cy="247004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56A489B-7A06-402E-A9AC-20446DE1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8095" y="2874898"/>
            <a:ext cx="2577906" cy="37498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usic&#10;&#10;Description generated with high confidence">
            <a:extLst>
              <a:ext uri="{FF2B5EF4-FFF2-40B4-BE49-F238E27FC236}">
                <a16:creationId xmlns:a16="http://schemas.microsoft.com/office/drawing/2014/main" id="{2C0ACCCD-EBF0-4AAA-AF3C-2B0632E46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336" y="3074973"/>
            <a:ext cx="2249424" cy="3349685"/>
          </a:xfrm>
          <a:prstGeom prst="rect">
            <a:avLst/>
          </a:prstGeom>
        </p:spPr>
      </p:pic>
      <p:sp>
        <p:nvSpPr>
          <p:cNvPr id="65" name="Content Placeholder 19">
            <a:extLst>
              <a:ext uri="{FF2B5EF4-FFF2-40B4-BE49-F238E27FC236}">
                <a16:creationId xmlns:a16="http://schemas.microsoft.com/office/drawing/2014/main" id="{45B6DE89-F71D-4B11-82F5-3B0256D4A622}"/>
              </a:ext>
            </a:extLst>
          </p:cNvPr>
          <p:cNvSpPr txBox="1">
            <a:spLocks/>
          </p:cNvSpPr>
          <p:nvPr/>
        </p:nvSpPr>
        <p:spPr>
          <a:xfrm>
            <a:off x="6578079" y="2314574"/>
            <a:ext cx="4429455" cy="422387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a:t>In the anti-Mongol response, the church nearly disappears. Islam resurges in Persia, and Confucianism in Ming China</a:t>
            </a:r>
          </a:p>
          <a:p>
            <a:r>
              <a:rPr lang="en-US"/>
              <a:t>As Nestorian influence fades, Catholic missionaries enter the scene.</a:t>
            </a:r>
          </a:p>
          <a:p>
            <a:pPr marL="0">
              <a:buNone/>
            </a:pPr>
            <a:r>
              <a:rPr lang="en-US" b="1"/>
              <a:t>Should the new missionaries show willingness to learn local customs and philosophies?</a:t>
            </a:r>
          </a:p>
          <a:p>
            <a:pPr marL="0">
              <a:buNone/>
            </a:pPr>
            <a:r>
              <a:rPr lang="en-US" b="1"/>
              <a:t>Or is it more important to stand out in the midst of a hostile culture?</a:t>
            </a:r>
          </a:p>
        </p:txBody>
      </p:sp>
    </p:spTree>
    <p:extLst>
      <p:ext uri="{BB962C8B-B14F-4D97-AF65-F5344CB8AC3E}">
        <p14:creationId xmlns:p14="http://schemas.microsoft.com/office/powerpoint/2010/main" val="3587871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D178-5EAA-44DA-A6C3-7D7DDE11AD2B}"/>
              </a:ext>
            </a:extLst>
          </p:cNvPr>
          <p:cNvSpPr>
            <a:spLocks noGrp="1"/>
          </p:cNvSpPr>
          <p:nvPr>
            <p:ph type="title"/>
          </p:nvPr>
        </p:nvSpPr>
        <p:spPr>
          <a:xfrm>
            <a:off x="4965290" y="365760"/>
            <a:ext cx="5997678" cy="1325562"/>
          </a:xfrm>
        </p:spPr>
        <p:txBody>
          <a:bodyPr>
            <a:normAutofit/>
          </a:bodyPr>
          <a:lstStyle/>
          <a:p>
            <a:r>
              <a:rPr lang="en-US" dirty="0"/>
              <a:t>Asia, AD 1200 – AD 1600</a:t>
            </a:r>
          </a:p>
        </p:txBody>
      </p:sp>
      <p:pic>
        <p:nvPicPr>
          <p:cNvPr id="11" name="Content Placeholder 7">
            <a:extLst>
              <a:ext uri="{FF2B5EF4-FFF2-40B4-BE49-F238E27FC236}">
                <a16:creationId xmlns:a16="http://schemas.microsoft.com/office/drawing/2014/main" id="{27216578-E832-4761-BD21-26D58B512031}"/>
              </a:ext>
            </a:extLst>
          </p:cNvPr>
          <p:cNvPicPr>
            <a:picLocks noChangeAspect="1"/>
          </p:cNvPicPr>
          <p:nvPr/>
        </p:nvPicPr>
        <p:blipFill rotWithShape="1">
          <a:blip r:embed="rId3">
            <a:extLst>
              <a:ext uri="{28A0092B-C50C-407E-A947-70E740481C1C}">
                <a14:useLocalDpi xmlns:a14="http://schemas.microsoft.com/office/drawing/2010/main" val="0"/>
              </a:ext>
            </a:extLst>
          </a:blip>
          <a:srcRect l="6285" r="-2" b="-2"/>
          <a:stretch/>
        </p:blipFill>
        <p:spPr>
          <a:xfrm>
            <a:off x="633999" y="640080"/>
            <a:ext cx="4019312" cy="5588101"/>
          </a:xfrm>
          <a:prstGeom prst="rect">
            <a:avLst/>
          </a:prstGeom>
        </p:spPr>
      </p:pic>
      <p:sp>
        <p:nvSpPr>
          <p:cNvPr id="13" name="Content Placeholder 12">
            <a:extLst>
              <a:ext uri="{FF2B5EF4-FFF2-40B4-BE49-F238E27FC236}">
                <a16:creationId xmlns:a16="http://schemas.microsoft.com/office/drawing/2014/main" id="{12E06056-EEB3-4ED3-8128-362A00329234}"/>
              </a:ext>
            </a:extLst>
          </p:cNvPr>
          <p:cNvSpPr>
            <a:spLocks noGrp="1"/>
          </p:cNvSpPr>
          <p:nvPr>
            <p:ph idx="1"/>
          </p:nvPr>
        </p:nvSpPr>
        <p:spPr>
          <a:xfrm>
            <a:off x="4965290" y="1828800"/>
            <a:ext cx="6015571" cy="4351337"/>
          </a:xfrm>
        </p:spPr>
        <p:txBody>
          <a:bodyPr>
            <a:normAutofit/>
          </a:bodyPr>
          <a:lstStyle/>
          <a:p>
            <a:r>
              <a:rPr lang="en-US" dirty="0"/>
              <a:t>Matteo Ricci and his collaborators dive deeply into the study of Confucian philosophy</a:t>
            </a:r>
          </a:p>
          <a:p>
            <a:r>
              <a:rPr lang="en-US" dirty="0"/>
              <a:t>He becomes known for presenting the gospel not as a foreign concept, but as the fulfillment of Chinese and especially Confucian worship of the Lord of Heaven (</a:t>
            </a:r>
            <a:r>
              <a:rPr lang="en-US" dirty="0" err="1"/>
              <a:t>Tiānzhǔ</a:t>
            </a:r>
            <a:r>
              <a:rPr lang="en-US" dirty="0"/>
              <a:t>).  </a:t>
            </a:r>
          </a:p>
          <a:p>
            <a:r>
              <a:rPr lang="en-US" dirty="0"/>
              <a:t>He successfully gets a hearing for the gospel in the highest intellectual circles of Beijing society</a:t>
            </a:r>
          </a:p>
          <a:p>
            <a:r>
              <a:rPr lang="en-US" dirty="0"/>
              <a:t>By 1692, the emperor had issued an edict of toleration of Christianity, elevating it to an equal status with Confucianism</a:t>
            </a:r>
          </a:p>
        </p:txBody>
      </p:sp>
      <p:sp>
        <p:nvSpPr>
          <p:cNvPr id="16" name="Rectangle 15">
            <a:extLst>
              <a:ext uri="{FF2B5EF4-FFF2-40B4-BE49-F238E27FC236}">
                <a16:creationId xmlns:a16="http://schemas.microsoft.com/office/drawing/2014/main" id="{FC37C785-50D4-44D8-8BF2-0BCF7DE4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5534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2ECA-4A6F-47E5-93E9-ABB9A2E54773}"/>
              </a:ext>
            </a:extLst>
          </p:cNvPr>
          <p:cNvSpPr>
            <a:spLocks noGrp="1"/>
          </p:cNvSpPr>
          <p:nvPr>
            <p:ph type="title"/>
          </p:nvPr>
        </p:nvSpPr>
        <p:spPr>
          <a:xfrm>
            <a:off x="5137942" y="365760"/>
            <a:ext cx="5825025" cy="1325562"/>
          </a:xfrm>
        </p:spPr>
        <p:txBody>
          <a:bodyPr>
            <a:normAutofit/>
          </a:bodyPr>
          <a:lstStyle/>
          <a:p>
            <a:r>
              <a:rPr lang="en-US"/>
              <a:t>Africa, AD 1200 – AD 1600</a:t>
            </a:r>
          </a:p>
        </p:txBody>
      </p:sp>
      <p:pic>
        <p:nvPicPr>
          <p:cNvPr id="5" name="Content Placeholder 4" descr="A picture containing red, photo, old, table&#10;&#10;Description automatically generated">
            <a:extLst>
              <a:ext uri="{FF2B5EF4-FFF2-40B4-BE49-F238E27FC236}">
                <a16:creationId xmlns:a16="http://schemas.microsoft.com/office/drawing/2014/main" id="{95F97747-E578-4DD1-BF09-E5AE83B458A4}"/>
              </a:ext>
            </a:extLst>
          </p:cNvPr>
          <p:cNvPicPr>
            <a:picLocks noChangeAspect="1"/>
          </p:cNvPicPr>
          <p:nvPr/>
        </p:nvPicPr>
        <p:blipFill rotWithShape="1">
          <a:blip r:embed="rId3">
            <a:extLst>
              <a:ext uri="{28A0092B-C50C-407E-A947-70E740481C1C}">
                <a14:useLocalDpi xmlns:a14="http://schemas.microsoft.com/office/drawing/2010/main" val="0"/>
              </a:ext>
            </a:extLst>
          </a:blip>
          <a:srcRect r="8809"/>
          <a:stretch/>
        </p:blipFill>
        <p:spPr>
          <a:xfrm>
            <a:off x="20" y="10"/>
            <a:ext cx="4653291" cy="2615174"/>
          </a:xfrm>
          <a:prstGeom prst="rect">
            <a:avLst/>
          </a:prstGeom>
        </p:spPr>
      </p:pic>
      <p:sp>
        <p:nvSpPr>
          <p:cNvPr id="9" name="Content Placeholder 8">
            <a:extLst>
              <a:ext uri="{FF2B5EF4-FFF2-40B4-BE49-F238E27FC236}">
                <a16:creationId xmlns:a16="http://schemas.microsoft.com/office/drawing/2014/main" id="{F86BA9D2-FE18-4C9E-802B-20D042EE2498}"/>
              </a:ext>
            </a:extLst>
          </p:cNvPr>
          <p:cNvSpPr>
            <a:spLocks noGrp="1"/>
          </p:cNvSpPr>
          <p:nvPr>
            <p:ph idx="1"/>
          </p:nvPr>
        </p:nvSpPr>
        <p:spPr>
          <a:xfrm>
            <a:off x="5137943" y="1828800"/>
            <a:ext cx="5825024" cy="4351337"/>
          </a:xfrm>
        </p:spPr>
        <p:txBody>
          <a:bodyPr>
            <a:normAutofit/>
          </a:bodyPr>
          <a:lstStyle/>
          <a:p>
            <a:r>
              <a:rPr lang="en-US" dirty="0"/>
              <a:t>Dependence on clergy from Egypt results in the slow collapse of the church in Nubia</a:t>
            </a:r>
          </a:p>
          <a:p>
            <a:r>
              <a:rPr lang="en-US" dirty="0"/>
              <a:t>King Afonso I of </a:t>
            </a:r>
            <a:r>
              <a:rPr lang="en-US" dirty="0" err="1"/>
              <a:t>Manicongo</a:t>
            </a:r>
            <a:r>
              <a:rPr lang="en-US" dirty="0"/>
              <a:t> (now Angola) has come to know Jesus through contact with Portuguese priests</a:t>
            </a:r>
          </a:p>
          <a:p>
            <a:r>
              <a:rPr lang="en-US" dirty="0"/>
              <a:t>He wants to see the gospel spread through the country</a:t>
            </a:r>
          </a:p>
          <a:p>
            <a:pPr marL="0" indent="0">
              <a:buNone/>
            </a:pPr>
            <a:r>
              <a:rPr lang="en-US" b="1" dirty="0"/>
              <a:t>Should he focus on bringing a few, well-trained teachers from Portugal?</a:t>
            </a:r>
          </a:p>
          <a:p>
            <a:pPr marL="0" indent="0">
              <a:buNone/>
            </a:pPr>
            <a:r>
              <a:rPr lang="en-US" b="1" dirty="0"/>
              <a:t>Or should he support a large number of Angolan lay preachers, even though they won’t be as well trained?</a:t>
            </a:r>
          </a:p>
        </p:txBody>
      </p:sp>
      <p:pic>
        <p:nvPicPr>
          <p:cNvPr id="15" name="Content Placeholder 4" descr="A picture containing text, map&#10;&#10;Description generated with very high confidence">
            <a:extLst>
              <a:ext uri="{FF2B5EF4-FFF2-40B4-BE49-F238E27FC236}">
                <a16:creationId xmlns:a16="http://schemas.microsoft.com/office/drawing/2014/main" id="{0774C11B-0590-4F5C-9E54-4CB8AFCCD853}"/>
              </a:ext>
            </a:extLst>
          </p:cNvPr>
          <p:cNvPicPr>
            <a:picLocks noChangeAspect="1"/>
          </p:cNvPicPr>
          <p:nvPr/>
        </p:nvPicPr>
        <p:blipFill rotWithShape="1">
          <a:blip r:embed="rId4">
            <a:extLst>
              <a:ext uri="{28A0092B-C50C-407E-A947-70E740481C1C}">
                <a14:useLocalDpi xmlns:a14="http://schemas.microsoft.com/office/drawing/2010/main" val="0"/>
              </a:ext>
            </a:extLst>
          </a:blip>
          <a:srcRect l="35" t="573" r="17634" b="-576"/>
          <a:stretch/>
        </p:blipFill>
        <p:spPr>
          <a:xfrm>
            <a:off x="1972" y="2776041"/>
            <a:ext cx="4651339" cy="4081949"/>
          </a:xfrm>
          <a:prstGeom prst="rect">
            <a:avLst/>
          </a:prstGeom>
        </p:spPr>
      </p:pic>
    </p:spTree>
    <p:extLst>
      <p:ext uri="{BB962C8B-B14F-4D97-AF65-F5344CB8AC3E}">
        <p14:creationId xmlns:p14="http://schemas.microsoft.com/office/powerpoint/2010/main" val="525038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D81B-74A2-4859-95D1-031D0E8FF9E3}"/>
              </a:ext>
            </a:extLst>
          </p:cNvPr>
          <p:cNvSpPr>
            <a:spLocks noGrp="1"/>
          </p:cNvSpPr>
          <p:nvPr>
            <p:ph type="title"/>
          </p:nvPr>
        </p:nvSpPr>
        <p:spPr>
          <a:xfrm>
            <a:off x="6315076" y="365760"/>
            <a:ext cx="4639436" cy="1325562"/>
          </a:xfrm>
        </p:spPr>
        <p:txBody>
          <a:bodyPr>
            <a:normAutofit/>
          </a:bodyPr>
          <a:lstStyle/>
          <a:p>
            <a:r>
              <a:rPr lang="en-US" dirty="0"/>
              <a:t>Africa, AD 1200 – AD 1600</a:t>
            </a:r>
          </a:p>
        </p:txBody>
      </p:sp>
      <p:pic>
        <p:nvPicPr>
          <p:cNvPr id="6" name="Picture 5" descr="A small clock tower in front of a house&#10;&#10;Description automatically generated">
            <a:extLst>
              <a:ext uri="{FF2B5EF4-FFF2-40B4-BE49-F238E27FC236}">
                <a16:creationId xmlns:a16="http://schemas.microsoft.com/office/drawing/2014/main" id="{9BDA4096-455C-402F-87D3-24A8FD867F18}"/>
              </a:ext>
            </a:extLst>
          </p:cNvPr>
          <p:cNvPicPr>
            <a:picLocks noChangeAspect="1"/>
          </p:cNvPicPr>
          <p:nvPr/>
        </p:nvPicPr>
        <p:blipFill rotWithShape="1">
          <a:blip r:embed="rId3">
            <a:extLst>
              <a:ext uri="{28A0092B-C50C-407E-A947-70E740481C1C}">
                <a14:useLocalDpi xmlns:a14="http://schemas.microsoft.com/office/drawing/2010/main" val="0"/>
              </a:ext>
            </a:extLst>
          </a:blip>
          <a:srcRect l="14692" r="10508" b="1"/>
          <a:stretch/>
        </p:blipFill>
        <p:spPr>
          <a:xfrm>
            <a:off x="161152" y="160866"/>
            <a:ext cx="3762123" cy="3772147"/>
          </a:xfrm>
          <a:custGeom>
            <a:avLst/>
            <a:gdLst>
              <a:gd name="connsiteX0" fmla="*/ 0 w 3762123"/>
              <a:gd name="connsiteY0" fmla="*/ 0 h 3772147"/>
              <a:gd name="connsiteX1" fmla="*/ 3762123 w 3762123"/>
              <a:gd name="connsiteY1" fmla="*/ 0 h 3772147"/>
              <a:gd name="connsiteX2" fmla="*/ 3762123 w 3762123"/>
              <a:gd name="connsiteY2" fmla="*/ 2803198 h 3772147"/>
              <a:gd name="connsiteX3" fmla="*/ 1898122 w 3762123"/>
              <a:gd name="connsiteY3" fmla="*/ 2803198 h 3772147"/>
              <a:gd name="connsiteX4" fmla="*/ 1898122 w 3762123"/>
              <a:gd name="connsiteY4" fmla="*/ 3772147 h 3772147"/>
              <a:gd name="connsiteX5" fmla="*/ 0 w 3762123"/>
              <a:gd name="connsiteY5" fmla="*/ 3772147 h 377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123" h="3772147">
                <a:moveTo>
                  <a:pt x="0" y="0"/>
                </a:moveTo>
                <a:lnTo>
                  <a:pt x="3762123" y="0"/>
                </a:lnTo>
                <a:lnTo>
                  <a:pt x="3762123" y="2803198"/>
                </a:lnTo>
                <a:lnTo>
                  <a:pt x="1898122" y="2803198"/>
                </a:lnTo>
                <a:lnTo>
                  <a:pt x="1898122" y="3772147"/>
                </a:lnTo>
                <a:lnTo>
                  <a:pt x="0" y="3772147"/>
                </a:lnTo>
                <a:close/>
              </a:path>
            </a:pathLst>
          </a:custGeom>
        </p:spPr>
      </p:pic>
      <p:sp>
        <p:nvSpPr>
          <p:cNvPr id="13" name="Rectangle 12">
            <a:extLst>
              <a:ext uri="{FF2B5EF4-FFF2-40B4-BE49-F238E27FC236}">
                <a16:creationId xmlns:a16="http://schemas.microsoft.com/office/drawing/2014/main" id="{7DF8E858-A395-4D61-8A6B-E328C89E8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9347" y="160866"/>
            <a:ext cx="1856777" cy="2803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9D766B-325E-40BA-9D7E-3DD2A558D84B}"/>
              </a:ext>
            </a:extLst>
          </p:cNvPr>
          <p:cNvSpPr>
            <a:spLocks noGrp="1"/>
          </p:cNvSpPr>
          <p:nvPr>
            <p:ph idx="1"/>
          </p:nvPr>
        </p:nvSpPr>
        <p:spPr>
          <a:xfrm>
            <a:off x="6315076" y="1828800"/>
            <a:ext cx="4677389" cy="4476750"/>
          </a:xfrm>
        </p:spPr>
        <p:txBody>
          <a:bodyPr>
            <a:normAutofit/>
          </a:bodyPr>
          <a:lstStyle/>
          <a:p>
            <a:r>
              <a:rPr lang="en-US" dirty="0"/>
              <a:t>He recruited and supported a large number of lay, Angolan teachers to spread the gospel throughout the country</a:t>
            </a:r>
          </a:p>
          <a:p>
            <a:r>
              <a:rPr lang="en-US" dirty="0"/>
              <a:t>Despite anti-religious policies under communist rule from 1977-1991, Angola remains over 90% Christian, more or less evenly split between Catholics and Protestants</a:t>
            </a:r>
          </a:p>
          <a:p>
            <a:endParaRPr lang="en-US" dirty="0"/>
          </a:p>
        </p:txBody>
      </p:sp>
      <p:sp>
        <p:nvSpPr>
          <p:cNvPr id="15" name="Rectangle 14">
            <a:extLst>
              <a:ext uri="{FF2B5EF4-FFF2-40B4-BE49-F238E27FC236}">
                <a16:creationId xmlns:a16="http://schemas.microsoft.com/office/drawing/2014/main" id="{CFB91925-5784-4804-B199-155F35EAA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001" y="4093880"/>
            <a:ext cx="1883167" cy="26179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people posing for a picture&#10;&#10;Description automatically generated">
            <a:extLst>
              <a:ext uri="{FF2B5EF4-FFF2-40B4-BE49-F238E27FC236}">
                <a16:creationId xmlns:a16="http://schemas.microsoft.com/office/drawing/2014/main" id="{F13F3E59-B090-49A8-87E5-0A2C37B01E98}"/>
              </a:ext>
            </a:extLst>
          </p:cNvPr>
          <p:cNvPicPr>
            <a:picLocks noChangeAspect="1"/>
          </p:cNvPicPr>
          <p:nvPr/>
        </p:nvPicPr>
        <p:blipFill rotWithShape="1">
          <a:blip r:embed="rId4">
            <a:extLst>
              <a:ext uri="{28A0092B-C50C-407E-A947-70E740481C1C}">
                <a14:useLocalDpi xmlns:a14="http://schemas.microsoft.com/office/drawing/2010/main" val="0"/>
              </a:ext>
            </a:extLst>
          </a:blip>
          <a:srcRect l="39670" t="593" r="5427" b="8440"/>
          <a:stretch/>
        </p:blipFill>
        <p:spPr>
          <a:xfrm>
            <a:off x="2213536" y="3124931"/>
            <a:ext cx="3732588" cy="3586936"/>
          </a:xfrm>
          <a:prstGeom prst="rect">
            <a:avLst/>
          </a:prstGeom>
        </p:spPr>
      </p:pic>
    </p:spTree>
    <p:extLst>
      <p:ext uri="{BB962C8B-B14F-4D97-AF65-F5344CB8AC3E}">
        <p14:creationId xmlns:p14="http://schemas.microsoft.com/office/powerpoint/2010/main" val="24207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5DFC-C71A-4ED4-91EE-ADB4AC1F2E26}"/>
              </a:ext>
            </a:extLst>
          </p:cNvPr>
          <p:cNvSpPr>
            <a:spLocks noGrp="1"/>
          </p:cNvSpPr>
          <p:nvPr>
            <p:ph type="title"/>
          </p:nvPr>
        </p:nvSpPr>
        <p:spPr/>
        <p:txBody>
          <a:bodyPr/>
          <a:lstStyle/>
          <a:p>
            <a:r>
              <a:rPr lang="en-US" dirty="0"/>
              <a:t>Summary: The Fourth Epoch</a:t>
            </a:r>
          </a:p>
        </p:txBody>
      </p:sp>
      <p:sp>
        <p:nvSpPr>
          <p:cNvPr id="3" name="Content Placeholder 2">
            <a:extLst>
              <a:ext uri="{FF2B5EF4-FFF2-40B4-BE49-F238E27FC236}">
                <a16:creationId xmlns:a16="http://schemas.microsoft.com/office/drawing/2014/main" id="{309A7FA9-FBEA-49C6-A9E7-24C3453AD08B}"/>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430E68A3-C1DD-4B05-A369-A7CE9FA6F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1828800"/>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DFE6A937-8698-4512-A521-8B28289D3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3154362"/>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6866CDC-47F2-4202-A4F9-645DBE64DB51}"/>
              </a:ext>
            </a:extLst>
          </p:cNvPr>
          <p:cNvSpPr/>
          <p:nvPr/>
        </p:nvSpPr>
        <p:spPr>
          <a:xfrm>
            <a:off x="2039815" y="3615397"/>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6F3E37-E662-4979-894A-04AC2CDA8BB6}"/>
              </a:ext>
            </a:extLst>
          </p:cNvPr>
          <p:cNvSpPr/>
          <p:nvPr/>
        </p:nvSpPr>
        <p:spPr>
          <a:xfrm>
            <a:off x="3565690" y="3615397"/>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FCA1AA-6887-4291-99B1-F171B2CEC4F2}"/>
              </a:ext>
            </a:extLst>
          </p:cNvPr>
          <p:cNvSpPr/>
          <p:nvPr/>
        </p:nvSpPr>
        <p:spPr>
          <a:xfrm>
            <a:off x="5309801" y="3615397"/>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9A6D2C-2065-41C2-AEE5-F46E3609C4C0}"/>
              </a:ext>
            </a:extLst>
          </p:cNvPr>
          <p:cNvSpPr/>
          <p:nvPr/>
        </p:nvSpPr>
        <p:spPr>
          <a:xfrm>
            <a:off x="7031124" y="3533390"/>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F32E7D-B113-4934-A918-87BD27A55D1B}"/>
              </a:ext>
            </a:extLst>
          </p:cNvPr>
          <p:cNvSpPr txBox="1"/>
          <p:nvPr/>
        </p:nvSpPr>
        <p:spPr>
          <a:xfrm>
            <a:off x="1687283" y="3601329"/>
            <a:ext cx="1527934"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Persians, India</a:t>
            </a:r>
          </a:p>
        </p:txBody>
      </p:sp>
      <p:pic>
        <p:nvPicPr>
          <p:cNvPr id="16" name="Picture 2">
            <a:extLst>
              <a:ext uri="{FF2B5EF4-FFF2-40B4-BE49-F238E27FC236}">
                <a16:creationId xmlns:a16="http://schemas.microsoft.com/office/drawing/2014/main" id="{252C6853-27B4-4E65-96D6-269EFF09C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4479924"/>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AA22A02D-8C44-424F-BE3A-51736A74DB05}"/>
              </a:ext>
            </a:extLst>
          </p:cNvPr>
          <p:cNvSpPr/>
          <p:nvPr/>
        </p:nvSpPr>
        <p:spPr>
          <a:xfrm>
            <a:off x="2039815" y="4940959"/>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635C75A-0272-452E-A283-E91257E7FB18}"/>
              </a:ext>
            </a:extLst>
          </p:cNvPr>
          <p:cNvSpPr/>
          <p:nvPr/>
        </p:nvSpPr>
        <p:spPr>
          <a:xfrm>
            <a:off x="3565690" y="4940959"/>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893AB6-6207-49D3-B51F-AD4DE6DA7434}"/>
              </a:ext>
            </a:extLst>
          </p:cNvPr>
          <p:cNvSpPr/>
          <p:nvPr/>
        </p:nvSpPr>
        <p:spPr>
          <a:xfrm>
            <a:off x="5309801" y="4940959"/>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6E75A2-EC82-4A18-8DA0-7C6AAE9D16C4}"/>
              </a:ext>
            </a:extLst>
          </p:cNvPr>
          <p:cNvSpPr/>
          <p:nvPr/>
        </p:nvSpPr>
        <p:spPr>
          <a:xfrm>
            <a:off x="7031124" y="4858952"/>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FDAD3E-0437-4E97-AAAF-12F890D33D9C}"/>
              </a:ext>
            </a:extLst>
          </p:cNvPr>
          <p:cNvSpPr txBox="1"/>
          <p:nvPr/>
        </p:nvSpPr>
        <p:spPr>
          <a:xfrm>
            <a:off x="2039815" y="4868769"/>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Egypt</a:t>
            </a:r>
          </a:p>
        </p:txBody>
      </p:sp>
      <p:sp>
        <p:nvSpPr>
          <p:cNvPr id="22" name="TextBox 21">
            <a:extLst>
              <a:ext uri="{FF2B5EF4-FFF2-40B4-BE49-F238E27FC236}">
                <a16:creationId xmlns:a16="http://schemas.microsoft.com/office/drawing/2014/main" id="{5F3A2A13-4838-4BBA-9BFF-AE83EE661438}"/>
              </a:ext>
            </a:extLst>
          </p:cNvPr>
          <p:cNvSpPr txBox="1"/>
          <p:nvPr/>
        </p:nvSpPr>
        <p:spPr>
          <a:xfrm>
            <a:off x="3299625" y="3585411"/>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Arabs, Chinese</a:t>
            </a:r>
          </a:p>
        </p:txBody>
      </p:sp>
      <p:sp>
        <p:nvSpPr>
          <p:cNvPr id="23" name="TextBox 22">
            <a:extLst>
              <a:ext uri="{FF2B5EF4-FFF2-40B4-BE49-F238E27FC236}">
                <a16:creationId xmlns:a16="http://schemas.microsoft.com/office/drawing/2014/main" id="{9E769C1A-046F-4FC0-B767-80EE118AFE7A}"/>
              </a:ext>
            </a:extLst>
          </p:cNvPr>
          <p:cNvSpPr txBox="1"/>
          <p:nvPr/>
        </p:nvSpPr>
        <p:spPr>
          <a:xfrm>
            <a:off x="5001673" y="3554077"/>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Mongols</a:t>
            </a:r>
          </a:p>
        </p:txBody>
      </p:sp>
      <p:sp>
        <p:nvSpPr>
          <p:cNvPr id="24" name="TextBox 23">
            <a:extLst>
              <a:ext uri="{FF2B5EF4-FFF2-40B4-BE49-F238E27FC236}">
                <a16:creationId xmlns:a16="http://schemas.microsoft.com/office/drawing/2014/main" id="{D8EABD74-C2DF-422A-9072-54D03A78CAF3}"/>
              </a:ext>
            </a:extLst>
          </p:cNvPr>
          <p:cNvSpPr txBox="1"/>
          <p:nvPr/>
        </p:nvSpPr>
        <p:spPr>
          <a:xfrm>
            <a:off x="6671477" y="3288719"/>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Backlash </a:t>
            </a:r>
            <a:br>
              <a:rPr lang="en-US" sz="2200" spc="-150" dirty="0">
                <a:solidFill>
                  <a:schemeClr val="bg1"/>
                </a:solidFill>
                <a:latin typeface="Calibri" panose="020F0502020204030204" pitchFamily="34" charset="0"/>
                <a:cs typeface="Calibri" panose="020F0502020204030204" pitchFamily="34" charset="0"/>
              </a:rPr>
            </a:br>
            <a:r>
              <a:rPr lang="en-US" sz="2200" spc="-150" dirty="0">
                <a:solidFill>
                  <a:schemeClr val="bg1"/>
                </a:solidFill>
                <a:latin typeface="Calibri" panose="020F0502020204030204" pitchFamily="34" charset="0"/>
                <a:cs typeface="Calibri" panose="020F0502020204030204" pitchFamily="34" charset="0"/>
              </a:rPr>
              <a:t>and Jesuits</a:t>
            </a:r>
          </a:p>
        </p:txBody>
      </p:sp>
      <p:sp>
        <p:nvSpPr>
          <p:cNvPr id="25" name="TextBox 24">
            <a:extLst>
              <a:ext uri="{FF2B5EF4-FFF2-40B4-BE49-F238E27FC236}">
                <a16:creationId xmlns:a16="http://schemas.microsoft.com/office/drawing/2014/main" id="{D6E5173B-5BB1-4455-9146-4CE32DEBB620}"/>
              </a:ext>
            </a:extLst>
          </p:cNvPr>
          <p:cNvSpPr txBox="1"/>
          <p:nvPr/>
        </p:nvSpPr>
        <p:spPr>
          <a:xfrm>
            <a:off x="3674809" y="4868769"/>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Ethiopia</a:t>
            </a:r>
          </a:p>
        </p:txBody>
      </p:sp>
      <p:sp>
        <p:nvSpPr>
          <p:cNvPr id="26" name="TextBox 25">
            <a:extLst>
              <a:ext uri="{FF2B5EF4-FFF2-40B4-BE49-F238E27FC236}">
                <a16:creationId xmlns:a16="http://schemas.microsoft.com/office/drawing/2014/main" id="{7060D84D-2F5D-4275-AFCA-64874D0F0592}"/>
              </a:ext>
            </a:extLst>
          </p:cNvPr>
          <p:cNvSpPr txBox="1"/>
          <p:nvPr/>
        </p:nvSpPr>
        <p:spPr>
          <a:xfrm>
            <a:off x="5367994" y="4861782"/>
            <a:ext cx="970670"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Nubia</a:t>
            </a:r>
          </a:p>
        </p:txBody>
      </p:sp>
      <p:sp>
        <p:nvSpPr>
          <p:cNvPr id="27" name="TextBox 26">
            <a:extLst>
              <a:ext uri="{FF2B5EF4-FFF2-40B4-BE49-F238E27FC236}">
                <a16:creationId xmlns:a16="http://schemas.microsoft.com/office/drawing/2014/main" id="{96B683E3-F217-40BE-9662-03D61882FB14}"/>
              </a:ext>
            </a:extLst>
          </p:cNvPr>
          <p:cNvSpPr txBox="1"/>
          <p:nvPr/>
        </p:nvSpPr>
        <p:spPr>
          <a:xfrm>
            <a:off x="6738781" y="4582947"/>
            <a:ext cx="1650140"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Decline</a:t>
            </a:r>
          </a:p>
          <a:p>
            <a:pPr algn="ctr"/>
            <a:r>
              <a:rPr lang="en-US" sz="2200" spc="-150" dirty="0">
                <a:solidFill>
                  <a:schemeClr val="bg1"/>
                </a:solidFill>
                <a:latin typeface="Calibri" panose="020F0502020204030204" pitchFamily="34" charset="0"/>
                <a:cs typeface="Calibri" panose="020F0502020204030204" pitchFamily="34" charset="0"/>
              </a:rPr>
              <a:t>and Coastlands</a:t>
            </a:r>
          </a:p>
        </p:txBody>
      </p:sp>
      <p:sp>
        <p:nvSpPr>
          <p:cNvPr id="5" name="Rectangle 4">
            <a:extLst>
              <a:ext uri="{FF2B5EF4-FFF2-40B4-BE49-F238E27FC236}">
                <a16:creationId xmlns:a16="http://schemas.microsoft.com/office/drawing/2014/main" id="{ABD23459-973E-4696-842E-A6801ADFD594}"/>
              </a:ext>
            </a:extLst>
          </p:cNvPr>
          <p:cNvSpPr/>
          <p:nvPr/>
        </p:nvSpPr>
        <p:spPr>
          <a:xfrm>
            <a:off x="8457260" y="1633288"/>
            <a:ext cx="2005254" cy="4546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B25BCE-AB60-4580-86BA-CCB5F72B1380}"/>
              </a:ext>
            </a:extLst>
          </p:cNvPr>
          <p:cNvSpPr/>
          <p:nvPr/>
        </p:nvSpPr>
        <p:spPr>
          <a:xfrm>
            <a:off x="5309802" y="2026831"/>
            <a:ext cx="1104784" cy="5965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0C92870-4FBB-4BE1-A9BB-D87D3F1A1359}"/>
              </a:ext>
            </a:extLst>
          </p:cNvPr>
          <p:cNvSpPr/>
          <p:nvPr/>
        </p:nvSpPr>
        <p:spPr>
          <a:xfrm>
            <a:off x="6959940" y="2026830"/>
            <a:ext cx="1104784" cy="5965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0CC9695-22BB-4794-A02D-49268914BC62}"/>
              </a:ext>
            </a:extLst>
          </p:cNvPr>
          <p:cNvSpPr txBox="1"/>
          <p:nvPr/>
        </p:nvSpPr>
        <p:spPr>
          <a:xfrm>
            <a:off x="5010832" y="1926673"/>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Turks</a:t>
            </a:r>
          </a:p>
          <a:p>
            <a:pPr algn="ctr"/>
            <a:r>
              <a:rPr lang="en-US" sz="2200" spc="-150" dirty="0">
                <a:solidFill>
                  <a:schemeClr val="bg1"/>
                </a:solidFill>
                <a:latin typeface="Calibri" panose="020F0502020204030204" pitchFamily="34" charset="0"/>
                <a:cs typeface="Calibri" panose="020F0502020204030204" pitchFamily="34" charset="0"/>
              </a:rPr>
              <a:t>and Vikings</a:t>
            </a:r>
          </a:p>
        </p:txBody>
      </p:sp>
      <p:sp>
        <p:nvSpPr>
          <p:cNvPr id="31" name="TextBox 30">
            <a:extLst>
              <a:ext uri="{FF2B5EF4-FFF2-40B4-BE49-F238E27FC236}">
                <a16:creationId xmlns:a16="http://schemas.microsoft.com/office/drawing/2014/main" id="{AE981B14-C383-4E8C-BC5A-8B413CA1E1D9}"/>
              </a:ext>
            </a:extLst>
          </p:cNvPr>
          <p:cNvSpPr txBox="1"/>
          <p:nvPr/>
        </p:nvSpPr>
        <p:spPr>
          <a:xfrm>
            <a:off x="6693500" y="1969696"/>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Monastic</a:t>
            </a:r>
          </a:p>
          <a:p>
            <a:pPr algn="ctr"/>
            <a:r>
              <a:rPr lang="en-US" sz="2200" spc="-150" dirty="0">
                <a:solidFill>
                  <a:schemeClr val="bg1"/>
                </a:solidFill>
                <a:latin typeface="Calibri" panose="020F0502020204030204" pitchFamily="34" charset="0"/>
                <a:cs typeface="Calibri" panose="020F0502020204030204" pitchFamily="34" charset="0"/>
              </a:rPr>
              <a:t>Reform</a:t>
            </a:r>
          </a:p>
        </p:txBody>
      </p:sp>
    </p:spTree>
    <p:extLst>
      <p:ext uri="{BB962C8B-B14F-4D97-AF65-F5344CB8AC3E}">
        <p14:creationId xmlns:p14="http://schemas.microsoft.com/office/powerpoint/2010/main" val="2013538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AD08-8D82-404A-A9EF-C550B8568B1D}"/>
              </a:ext>
            </a:extLst>
          </p:cNvPr>
          <p:cNvSpPr>
            <a:spLocks noGrp="1"/>
          </p:cNvSpPr>
          <p:nvPr>
            <p:ph type="title"/>
          </p:nvPr>
        </p:nvSpPr>
        <p:spPr/>
        <p:txBody>
          <a:bodyPr/>
          <a:lstStyle/>
          <a:p>
            <a:r>
              <a:rPr lang="en-US" dirty="0"/>
              <a:t>Round Five</a:t>
            </a:r>
          </a:p>
        </p:txBody>
      </p:sp>
      <p:sp>
        <p:nvSpPr>
          <p:cNvPr id="3" name="Content Placeholder 2">
            <a:extLst>
              <a:ext uri="{FF2B5EF4-FFF2-40B4-BE49-F238E27FC236}">
                <a16:creationId xmlns:a16="http://schemas.microsoft.com/office/drawing/2014/main" id="{B417300D-EF73-4E99-86F4-8EDB4D4C9D0E}"/>
              </a:ext>
            </a:extLst>
          </p:cNvPr>
          <p:cNvSpPr>
            <a:spLocks noGrp="1"/>
          </p:cNvSpPr>
          <p:nvPr>
            <p:ph idx="1"/>
          </p:nvPr>
        </p:nvSpPr>
        <p:spPr/>
        <p:txBody>
          <a:bodyPr/>
          <a:lstStyle/>
          <a:p>
            <a:r>
              <a:rPr lang="en-US" dirty="0"/>
              <a:t>You’ll find a letter (labelled 1600-2000) on your table. </a:t>
            </a:r>
          </a:p>
          <a:p>
            <a:r>
              <a:rPr lang="en-US" dirty="0"/>
              <a:t>Take 7 minutes to read the letter and talk about what advice you would give.</a:t>
            </a:r>
          </a:p>
          <a:p>
            <a:r>
              <a:rPr lang="en-US" dirty="0"/>
              <a:t>Then, briefly share your dilemma and your approach to it with the class at large.</a:t>
            </a:r>
          </a:p>
        </p:txBody>
      </p:sp>
    </p:spTree>
    <p:extLst>
      <p:ext uri="{BB962C8B-B14F-4D97-AF65-F5344CB8AC3E}">
        <p14:creationId xmlns:p14="http://schemas.microsoft.com/office/powerpoint/2010/main" val="1708125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D178-5EAA-44DA-A6C3-7D7DDE11AD2B}"/>
              </a:ext>
            </a:extLst>
          </p:cNvPr>
          <p:cNvSpPr>
            <a:spLocks noGrp="1"/>
          </p:cNvSpPr>
          <p:nvPr>
            <p:ph type="title"/>
          </p:nvPr>
        </p:nvSpPr>
        <p:spPr>
          <a:xfrm>
            <a:off x="1261872" y="470535"/>
            <a:ext cx="4954920" cy="1606948"/>
          </a:xfrm>
        </p:spPr>
        <p:txBody>
          <a:bodyPr>
            <a:normAutofit/>
          </a:bodyPr>
          <a:lstStyle/>
          <a:p>
            <a:r>
              <a:rPr lang="en-US" dirty="0"/>
              <a:t>Asia, AD 1600 – AD 2000</a:t>
            </a:r>
          </a:p>
        </p:txBody>
      </p:sp>
      <p:sp>
        <p:nvSpPr>
          <p:cNvPr id="12" name="Content Placeholder 11">
            <a:extLst>
              <a:ext uri="{FF2B5EF4-FFF2-40B4-BE49-F238E27FC236}">
                <a16:creationId xmlns:a16="http://schemas.microsoft.com/office/drawing/2014/main" id="{900E597C-F40C-4767-8351-9171B2A6B9BC}"/>
              </a:ext>
            </a:extLst>
          </p:cNvPr>
          <p:cNvSpPr>
            <a:spLocks noGrp="1"/>
          </p:cNvSpPr>
          <p:nvPr>
            <p:ph idx="1"/>
          </p:nvPr>
        </p:nvSpPr>
        <p:spPr>
          <a:xfrm>
            <a:off x="533400" y="2238374"/>
            <a:ext cx="5683392" cy="4046538"/>
          </a:xfrm>
        </p:spPr>
        <p:txBody>
          <a:bodyPr>
            <a:normAutofit fontScale="92500" lnSpcReduction="10000"/>
          </a:bodyPr>
          <a:lstStyle/>
          <a:p>
            <a:r>
              <a:rPr lang="en-US" dirty="0"/>
              <a:t>In 1707 , the first Lutheran missionaries were sent out to a Danish colony</a:t>
            </a:r>
          </a:p>
          <a:p>
            <a:r>
              <a:rPr lang="en-US" dirty="0"/>
              <a:t>They found Jesuits had already been at work there for 100 years</a:t>
            </a:r>
          </a:p>
          <a:p>
            <a:r>
              <a:rPr lang="en-US" dirty="0"/>
              <a:t>Both emphasize local language and literature</a:t>
            </a:r>
          </a:p>
          <a:p>
            <a:r>
              <a:rPr lang="en-US" dirty="0"/>
              <a:t>Jesuits preferred to adopt local styles and  worship customs, while Lutherans preferred simplicity, but a bigger question loomed:</a:t>
            </a:r>
          </a:p>
          <a:p>
            <a:pPr marL="0" indent="0">
              <a:buNone/>
            </a:pPr>
            <a:r>
              <a:rPr lang="en-US" b="1" dirty="0"/>
              <a:t>Should the new missionaries follow custom by evangelizing high and low castes separately?</a:t>
            </a:r>
          </a:p>
          <a:p>
            <a:pPr marL="0" indent="0">
              <a:buNone/>
            </a:pPr>
            <a:r>
              <a:rPr lang="en-US" b="1" dirty="0"/>
              <a:t>Or should they insist on bringing different castes together in Christ?</a:t>
            </a:r>
          </a:p>
          <a:p>
            <a:pPr marL="0" indent="0">
              <a:buNone/>
            </a:pPr>
            <a:endParaRPr lang="en-US" dirty="0"/>
          </a:p>
        </p:txBody>
      </p:sp>
      <p:pic>
        <p:nvPicPr>
          <p:cNvPr id="6" name="Content Placeholder 5" descr="A person standing in a room&#10;&#10;Description automatically generated">
            <a:extLst>
              <a:ext uri="{FF2B5EF4-FFF2-40B4-BE49-F238E27FC236}">
                <a16:creationId xmlns:a16="http://schemas.microsoft.com/office/drawing/2014/main" id="{5AF8954A-3076-4701-9469-77120AEC5D43}"/>
              </a:ext>
            </a:extLst>
          </p:cNvPr>
          <p:cNvPicPr>
            <a:picLocks noChangeAspect="1"/>
          </p:cNvPicPr>
          <p:nvPr/>
        </p:nvPicPr>
        <p:blipFill rotWithShape="1">
          <a:blip r:embed="rId3">
            <a:extLst>
              <a:ext uri="{28A0092B-C50C-407E-A947-70E740481C1C}">
                <a14:useLocalDpi xmlns:a14="http://schemas.microsoft.com/office/drawing/2010/main" val="0"/>
              </a:ext>
            </a:extLst>
          </a:blip>
          <a:srcRect l="14744" r="2" b="2"/>
          <a:stretch/>
        </p:blipFill>
        <p:spPr>
          <a:xfrm>
            <a:off x="6746828" y="640081"/>
            <a:ext cx="3973908" cy="2628899"/>
          </a:xfrm>
          <a:prstGeom prst="rect">
            <a:avLst/>
          </a:prstGeom>
        </p:spPr>
      </p:pic>
      <p:pic>
        <p:nvPicPr>
          <p:cNvPr id="8" name="Picture 7" descr="A group of people in an old photo of a person&#10;&#10;Description automatically generated">
            <a:extLst>
              <a:ext uri="{FF2B5EF4-FFF2-40B4-BE49-F238E27FC236}">
                <a16:creationId xmlns:a16="http://schemas.microsoft.com/office/drawing/2014/main" id="{F1F2E198-6F43-4826-B1E5-08599D9C397C}"/>
              </a:ext>
            </a:extLst>
          </p:cNvPr>
          <p:cNvPicPr>
            <a:picLocks noChangeAspect="1"/>
          </p:cNvPicPr>
          <p:nvPr/>
        </p:nvPicPr>
        <p:blipFill rotWithShape="1">
          <a:blip r:embed="rId4">
            <a:extLst>
              <a:ext uri="{28A0092B-C50C-407E-A947-70E740481C1C}">
                <a14:useLocalDpi xmlns:a14="http://schemas.microsoft.com/office/drawing/2010/main" val="0"/>
              </a:ext>
            </a:extLst>
          </a:blip>
          <a:srcRect t="10338" r="2" b="4852"/>
          <a:stretch/>
        </p:blipFill>
        <p:spPr>
          <a:xfrm>
            <a:off x="6746828" y="3589021"/>
            <a:ext cx="3973908" cy="2628899"/>
          </a:xfrm>
          <a:prstGeom prst="rect">
            <a:avLst/>
          </a:prstGeom>
        </p:spPr>
      </p:pic>
    </p:spTree>
    <p:extLst>
      <p:ext uri="{BB962C8B-B14F-4D97-AF65-F5344CB8AC3E}">
        <p14:creationId xmlns:p14="http://schemas.microsoft.com/office/powerpoint/2010/main" val="3447710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5A98107-7790-4D97-B41B-8183997E811A}"/>
              </a:ext>
            </a:extLst>
          </p:cNvPr>
          <p:cNvSpPr>
            <a:spLocks noGrp="1"/>
          </p:cNvSpPr>
          <p:nvPr>
            <p:ph type="title"/>
          </p:nvPr>
        </p:nvSpPr>
        <p:spPr>
          <a:xfrm>
            <a:off x="7933386" y="758952"/>
            <a:ext cx="3100057" cy="4041648"/>
          </a:xfrm>
        </p:spPr>
        <p:txBody>
          <a:bodyPr vert="horz" lIns="91440" tIns="45720" rIns="91440" bIns="45720" rtlCol="0" anchor="b">
            <a:normAutofit/>
          </a:bodyPr>
          <a:lstStyle/>
          <a:p>
            <a:pPr>
              <a:lnSpc>
                <a:spcPct val="85000"/>
              </a:lnSpc>
            </a:pPr>
            <a:r>
              <a:rPr lang="en-US" sz="3600" dirty="0"/>
              <a:t>Carving up Space:</a:t>
            </a:r>
            <a:br>
              <a:rPr lang="en-US" sz="3600" dirty="0"/>
            </a:br>
            <a:br>
              <a:rPr lang="en-US" sz="3600" dirty="0"/>
            </a:br>
            <a:r>
              <a:rPr lang="en-US" sz="2000" dirty="0"/>
              <a:t>Heinrich </a:t>
            </a:r>
            <a:r>
              <a:rPr lang="en-US" sz="2000" dirty="0" err="1"/>
              <a:t>Bünting’s</a:t>
            </a:r>
            <a:br>
              <a:rPr lang="en-US" sz="2000" dirty="0"/>
            </a:br>
            <a:br>
              <a:rPr lang="en-US" sz="2000" dirty="0"/>
            </a:br>
            <a:r>
              <a:rPr lang="en-US" sz="2000" dirty="0"/>
              <a:t>“Clover-leaf” map, 1581</a:t>
            </a:r>
            <a:br>
              <a:rPr lang="en-US" sz="2000" dirty="0"/>
            </a:br>
            <a:endParaRPr lang="en-US" sz="3600" dirty="0"/>
          </a:p>
        </p:txBody>
      </p:sp>
      <p:pic>
        <p:nvPicPr>
          <p:cNvPr id="2050" name="Picture 2" descr="Image result for medieval map">
            <a:extLst>
              <a:ext uri="{FF2B5EF4-FFF2-40B4-BE49-F238E27FC236}">
                <a16:creationId xmlns:a16="http://schemas.microsoft.com/office/drawing/2014/main" id="{7078199E-CBE3-4C50-878E-90D4ECEAD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183" y="819076"/>
            <a:ext cx="6616823" cy="521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76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615A-32B2-4AE9-8E6D-51BDC45D15C3}"/>
              </a:ext>
            </a:extLst>
          </p:cNvPr>
          <p:cNvSpPr>
            <a:spLocks noGrp="1"/>
          </p:cNvSpPr>
          <p:nvPr>
            <p:ph type="title"/>
          </p:nvPr>
        </p:nvSpPr>
        <p:spPr>
          <a:xfrm>
            <a:off x="4965290" y="365760"/>
            <a:ext cx="5997678" cy="1325562"/>
          </a:xfrm>
        </p:spPr>
        <p:txBody>
          <a:bodyPr>
            <a:normAutofit/>
          </a:bodyPr>
          <a:lstStyle/>
          <a:p>
            <a:r>
              <a:rPr lang="en-US" dirty="0"/>
              <a:t>Asia 1600 – 2000</a:t>
            </a:r>
          </a:p>
        </p:txBody>
      </p:sp>
      <p:pic>
        <p:nvPicPr>
          <p:cNvPr id="4" name="Content Placeholder 4">
            <a:extLst>
              <a:ext uri="{FF2B5EF4-FFF2-40B4-BE49-F238E27FC236}">
                <a16:creationId xmlns:a16="http://schemas.microsoft.com/office/drawing/2014/main" id="{7B21455D-929B-4580-BD32-59E0C4FF817D}"/>
              </a:ext>
            </a:extLst>
          </p:cNvPr>
          <p:cNvPicPr>
            <a:picLocks noChangeAspect="1"/>
          </p:cNvPicPr>
          <p:nvPr/>
        </p:nvPicPr>
        <p:blipFill rotWithShape="1">
          <a:blip r:embed="rId3">
            <a:extLst>
              <a:ext uri="{28A0092B-C50C-407E-A947-70E740481C1C}">
                <a14:useLocalDpi xmlns:a14="http://schemas.microsoft.com/office/drawing/2010/main" val="0"/>
              </a:ext>
            </a:extLst>
          </a:blip>
          <a:srcRect t="2068" r="-2" b="4084"/>
          <a:stretch/>
        </p:blipFill>
        <p:spPr>
          <a:xfrm>
            <a:off x="633999" y="640080"/>
            <a:ext cx="4019312" cy="5588101"/>
          </a:xfrm>
          <a:prstGeom prst="rect">
            <a:avLst/>
          </a:prstGeom>
        </p:spPr>
      </p:pic>
      <p:sp>
        <p:nvSpPr>
          <p:cNvPr id="3" name="Content Placeholder 2">
            <a:extLst>
              <a:ext uri="{FF2B5EF4-FFF2-40B4-BE49-F238E27FC236}">
                <a16:creationId xmlns:a16="http://schemas.microsoft.com/office/drawing/2014/main" id="{3EAFC140-A305-48DF-9662-C23A3B98D6AB}"/>
              </a:ext>
            </a:extLst>
          </p:cNvPr>
          <p:cNvSpPr>
            <a:spLocks noGrp="1"/>
          </p:cNvSpPr>
          <p:nvPr>
            <p:ph idx="1"/>
          </p:nvPr>
        </p:nvSpPr>
        <p:spPr>
          <a:xfrm>
            <a:off x="4965290" y="1828800"/>
            <a:ext cx="6015571" cy="4351337"/>
          </a:xfrm>
        </p:spPr>
        <p:txBody>
          <a:bodyPr>
            <a:normAutofit/>
          </a:bodyPr>
          <a:lstStyle/>
          <a:p>
            <a:r>
              <a:rPr lang="en-US" dirty="0"/>
              <a:t>Careful histories of the Catholic communities show that the Jesuit way:</a:t>
            </a:r>
          </a:p>
          <a:p>
            <a:pPr lvl="1"/>
            <a:r>
              <a:rPr lang="en-US" dirty="0"/>
              <a:t>They regarded caste distinction as a neutral, not idolatrous social division</a:t>
            </a:r>
          </a:p>
          <a:p>
            <a:pPr lvl="1"/>
            <a:r>
              <a:rPr lang="en-US" dirty="0"/>
              <a:t>Initially appealed heavily to upper-castes</a:t>
            </a:r>
          </a:p>
          <a:p>
            <a:pPr lvl="1"/>
            <a:r>
              <a:rPr lang="en-US" dirty="0"/>
              <a:t>Got caught up in the ritual-political world in ways similar to Hindu shrines</a:t>
            </a:r>
          </a:p>
          <a:p>
            <a:pPr lvl="1"/>
            <a:r>
              <a:rPr lang="en-US" dirty="0"/>
              <a:t>But eventually also became resources for lower-caste political assertion.</a:t>
            </a:r>
          </a:p>
          <a:p>
            <a:r>
              <a:rPr lang="en-US" dirty="0"/>
              <a:t>Lutherans initially followed the Jesuit example, and permitted Caste distinctions, with some differences</a:t>
            </a:r>
          </a:p>
          <a:p>
            <a:pPr lvl="1"/>
            <a:r>
              <a:rPr lang="en-US" dirty="0"/>
              <a:t>Their mission appealed more to lower-caste Hindus</a:t>
            </a:r>
          </a:p>
          <a:p>
            <a:pPr lvl="1"/>
            <a:r>
              <a:rPr lang="en-US" dirty="0"/>
              <a:t>In the 1830s, attempted to insist on renunciation of caste</a:t>
            </a:r>
          </a:p>
          <a:p>
            <a:pPr lvl="1"/>
            <a:r>
              <a:rPr lang="en-US" dirty="0"/>
              <a:t>This resulted in a split in the church</a:t>
            </a:r>
          </a:p>
          <a:p>
            <a:pPr lvl="1"/>
            <a:endParaRPr lang="en-US" dirty="0"/>
          </a:p>
        </p:txBody>
      </p:sp>
      <p:sp>
        <p:nvSpPr>
          <p:cNvPr id="9" name="Rectangle 8">
            <a:extLst>
              <a:ext uri="{FF2B5EF4-FFF2-40B4-BE49-F238E27FC236}">
                <a16:creationId xmlns:a16="http://schemas.microsoft.com/office/drawing/2014/main" id="{FC37C785-50D4-44D8-8BF2-0BCF7DE4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738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B100-4DDD-4F60-8D97-921FC022AED2}"/>
              </a:ext>
            </a:extLst>
          </p:cNvPr>
          <p:cNvSpPr>
            <a:spLocks noGrp="1"/>
          </p:cNvSpPr>
          <p:nvPr>
            <p:ph type="title"/>
          </p:nvPr>
        </p:nvSpPr>
        <p:spPr/>
        <p:txBody>
          <a:bodyPr/>
          <a:lstStyle/>
          <a:p>
            <a:r>
              <a:rPr lang="en-US" dirty="0"/>
              <a:t>Europe and the Antipodes 1600-2000</a:t>
            </a:r>
          </a:p>
        </p:txBody>
      </p:sp>
      <p:sp>
        <p:nvSpPr>
          <p:cNvPr id="3" name="Content Placeholder 2">
            <a:extLst>
              <a:ext uri="{FF2B5EF4-FFF2-40B4-BE49-F238E27FC236}">
                <a16:creationId xmlns:a16="http://schemas.microsoft.com/office/drawing/2014/main" id="{11791A67-4FAE-4BD0-BB79-CC4AC6FE94F7}"/>
              </a:ext>
            </a:extLst>
          </p:cNvPr>
          <p:cNvSpPr>
            <a:spLocks noGrp="1"/>
          </p:cNvSpPr>
          <p:nvPr>
            <p:ph idx="1"/>
          </p:nvPr>
        </p:nvSpPr>
        <p:spPr/>
        <p:txBody>
          <a:bodyPr/>
          <a:lstStyle/>
          <a:p>
            <a:r>
              <a:rPr lang="en-US" dirty="0"/>
              <a:t>Moravian Missionaries sought to reach out to Iroquois, Mohican, Shawnee, and Lenape tribes in Pennsylvania</a:t>
            </a:r>
          </a:p>
          <a:p>
            <a:r>
              <a:rPr lang="en-US" dirty="0"/>
              <a:t>English Puritan missionaries had attempted to extract Indian believers, disconnecting them from their tribes and teaching them English ways.</a:t>
            </a:r>
          </a:p>
          <a:p>
            <a:r>
              <a:rPr lang="en-US" dirty="0"/>
              <a:t>French Catholic missionaries spread themselves out, becoming parts of existing tribe, seeking to convert tribes as a whole</a:t>
            </a:r>
          </a:p>
          <a:p>
            <a:pPr marL="0" indent="0">
              <a:buNone/>
            </a:pPr>
            <a:r>
              <a:rPr lang="en-US" b="1" dirty="0"/>
              <a:t>Should we seek to extract new believers from their tribes into new Christian communities?</a:t>
            </a:r>
          </a:p>
          <a:p>
            <a:pPr marL="0" indent="0">
              <a:buNone/>
            </a:pPr>
            <a:r>
              <a:rPr lang="en-US" b="1" dirty="0"/>
              <a:t>Or should we seek to let go of our European settlements in order to preach the gospel to tribes that already live here?</a:t>
            </a:r>
          </a:p>
        </p:txBody>
      </p:sp>
    </p:spTree>
    <p:extLst>
      <p:ext uri="{BB962C8B-B14F-4D97-AF65-F5344CB8AC3E}">
        <p14:creationId xmlns:p14="http://schemas.microsoft.com/office/powerpoint/2010/main" val="869984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433F-6C9F-493C-898F-F019B6FAFE4F}"/>
              </a:ext>
            </a:extLst>
          </p:cNvPr>
          <p:cNvSpPr>
            <a:spLocks noGrp="1"/>
          </p:cNvSpPr>
          <p:nvPr>
            <p:ph type="title"/>
          </p:nvPr>
        </p:nvSpPr>
        <p:spPr/>
        <p:txBody>
          <a:bodyPr/>
          <a:lstStyle/>
          <a:p>
            <a:r>
              <a:rPr lang="en-US" dirty="0"/>
              <a:t>Europe and the Antipodes 1600-2000</a:t>
            </a:r>
          </a:p>
        </p:txBody>
      </p:sp>
      <p:sp>
        <p:nvSpPr>
          <p:cNvPr id="3" name="Content Placeholder 2">
            <a:extLst>
              <a:ext uri="{FF2B5EF4-FFF2-40B4-BE49-F238E27FC236}">
                <a16:creationId xmlns:a16="http://schemas.microsoft.com/office/drawing/2014/main" id="{5B25AD4E-8051-4DA9-AF15-8A48B02FBE5F}"/>
              </a:ext>
            </a:extLst>
          </p:cNvPr>
          <p:cNvSpPr>
            <a:spLocks noGrp="1"/>
          </p:cNvSpPr>
          <p:nvPr>
            <p:ph idx="1"/>
          </p:nvPr>
        </p:nvSpPr>
        <p:spPr>
          <a:xfrm>
            <a:off x="561976" y="1828800"/>
            <a:ext cx="3448050" cy="4351337"/>
          </a:xfrm>
        </p:spPr>
        <p:txBody>
          <a:bodyPr>
            <a:normAutofit lnSpcReduction="10000"/>
          </a:bodyPr>
          <a:lstStyle/>
          <a:p>
            <a:r>
              <a:rPr lang="en-US" dirty="0" err="1"/>
              <a:t>Zeisberger</a:t>
            </a:r>
            <a:r>
              <a:rPr lang="en-US" dirty="0"/>
              <a:t> went to live with many of the local tribes, and brought many to faith</a:t>
            </a:r>
          </a:p>
          <a:p>
            <a:r>
              <a:rPr lang="en-US" dirty="0"/>
              <a:t>Many, rejected by their tribes, ended up gathering into Christian Indian villages</a:t>
            </a:r>
          </a:p>
          <a:p>
            <a:r>
              <a:rPr lang="en-US" dirty="0"/>
              <a:t>But in 1782, US Militiamen came upon one of the villages—Gnadenhutten, Ohio. The militiamen voted to massacre the Indians and burn down their village</a:t>
            </a:r>
          </a:p>
          <a:p>
            <a:r>
              <a:rPr lang="en-US" dirty="0"/>
              <a:t>No criminal charges were filed</a:t>
            </a:r>
          </a:p>
        </p:txBody>
      </p:sp>
      <p:pic>
        <p:nvPicPr>
          <p:cNvPr id="4" name="Content Placeholder 4" descr="A picture containing text, book&#10;&#10;Description generated with very high confidence">
            <a:extLst>
              <a:ext uri="{FF2B5EF4-FFF2-40B4-BE49-F238E27FC236}">
                <a16:creationId xmlns:a16="http://schemas.microsoft.com/office/drawing/2014/main" id="{9AE87ED7-E404-4491-B237-98D0E7334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714" y="1828799"/>
            <a:ext cx="6653422" cy="4351338"/>
          </a:xfrm>
          <a:prstGeom prst="rect">
            <a:avLst/>
          </a:prstGeom>
        </p:spPr>
      </p:pic>
    </p:spTree>
    <p:extLst>
      <p:ext uri="{BB962C8B-B14F-4D97-AF65-F5344CB8AC3E}">
        <p14:creationId xmlns:p14="http://schemas.microsoft.com/office/powerpoint/2010/main" val="714511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D81B-74A2-4859-95D1-031D0E8FF9E3}"/>
              </a:ext>
            </a:extLst>
          </p:cNvPr>
          <p:cNvSpPr>
            <a:spLocks noGrp="1"/>
          </p:cNvSpPr>
          <p:nvPr>
            <p:ph type="title"/>
          </p:nvPr>
        </p:nvSpPr>
        <p:spPr>
          <a:xfrm>
            <a:off x="7878675" y="640080"/>
            <a:ext cx="3075836" cy="1325562"/>
          </a:xfrm>
        </p:spPr>
        <p:txBody>
          <a:bodyPr>
            <a:normAutofit/>
          </a:bodyPr>
          <a:lstStyle/>
          <a:p>
            <a:r>
              <a:rPr lang="en-US" sz="3200"/>
              <a:t>Africa, AD 1600 – AD 2000</a:t>
            </a:r>
          </a:p>
        </p:txBody>
      </p:sp>
      <p:pic>
        <p:nvPicPr>
          <p:cNvPr id="6" name="Picture 5" descr="A picture containing grass, outdoor, water, standing&#10;&#10;Description automatically generated">
            <a:extLst>
              <a:ext uri="{FF2B5EF4-FFF2-40B4-BE49-F238E27FC236}">
                <a16:creationId xmlns:a16="http://schemas.microsoft.com/office/drawing/2014/main" id="{962A6BF9-BCDE-418B-A128-3ADB221E115C}"/>
              </a:ext>
            </a:extLst>
          </p:cNvPr>
          <p:cNvPicPr>
            <a:picLocks noChangeAspect="1"/>
          </p:cNvPicPr>
          <p:nvPr/>
        </p:nvPicPr>
        <p:blipFill rotWithShape="1">
          <a:blip r:embed="rId3">
            <a:extLst>
              <a:ext uri="{28A0092B-C50C-407E-A947-70E740481C1C}">
                <a14:useLocalDpi xmlns:a14="http://schemas.microsoft.com/office/drawing/2010/main" val="0"/>
              </a:ext>
            </a:extLst>
          </a:blip>
          <a:srcRect l="10838" r="19434"/>
          <a:stretch/>
        </p:blipFill>
        <p:spPr>
          <a:xfrm>
            <a:off x="633998" y="640080"/>
            <a:ext cx="6927007" cy="5588101"/>
          </a:xfrm>
          <a:prstGeom prst="rect">
            <a:avLst/>
          </a:prstGeom>
        </p:spPr>
      </p:pic>
      <p:sp>
        <p:nvSpPr>
          <p:cNvPr id="3" name="Content Placeholder 2">
            <a:extLst>
              <a:ext uri="{FF2B5EF4-FFF2-40B4-BE49-F238E27FC236}">
                <a16:creationId xmlns:a16="http://schemas.microsoft.com/office/drawing/2014/main" id="{F73DCDBA-FBB8-4CF2-87CD-EF260AB0F22A}"/>
              </a:ext>
            </a:extLst>
          </p:cNvPr>
          <p:cNvSpPr>
            <a:spLocks noGrp="1"/>
          </p:cNvSpPr>
          <p:nvPr>
            <p:ph idx="1"/>
          </p:nvPr>
        </p:nvSpPr>
        <p:spPr>
          <a:xfrm>
            <a:off x="7878675" y="1936955"/>
            <a:ext cx="3075836" cy="4243182"/>
          </a:xfrm>
        </p:spPr>
        <p:txBody>
          <a:bodyPr>
            <a:normAutofit/>
          </a:bodyPr>
          <a:lstStyle/>
          <a:p>
            <a:r>
              <a:rPr lang="en-US" sz="1600" dirty="0"/>
              <a:t>David Livingstone writes for advice about disrupting the slave trade</a:t>
            </a:r>
          </a:p>
          <a:p>
            <a:r>
              <a:rPr lang="en-US" sz="1600" dirty="0"/>
              <a:t>He has an opportunity in Zambia to attempt to open a new trade route to develop local farming and industry</a:t>
            </a:r>
          </a:p>
          <a:p>
            <a:pPr marL="0" indent="0">
              <a:buNone/>
            </a:pPr>
            <a:r>
              <a:rPr lang="en-US" sz="1600" b="1" dirty="0"/>
              <a:t>Should he work with this community to usher in economic change?</a:t>
            </a:r>
          </a:p>
          <a:p>
            <a:pPr marL="0" indent="0">
              <a:buNone/>
            </a:pPr>
            <a:r>
              <a:rPr lang="en-US" sz="1600" b="1" dirty="0"/>
              <a:t>Or is mixing economics with the gospel going to advance the cause of trade more than the cause of Christ?</a:t>
            </a:r>
          </a:p>
        </p:txBody>
      </p:sp>
      <p:sp>
        <p:nvSpPr>
          <p:cNvPr id="15" name="Rectangle 10">
            <a:extLst>
              <a:ext uri="{FF2B5EF4-FFF2-40B4-BE49-F238E27FC236}">
                <a16:creationId xmlns:a16="http://schemas.microsoft.com/office/drawing/2014/main" id="{027EABFC-C72E-4675-9403-EE09F6E5B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1969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2F02-9C57-4A7B-A413-D8F219BD80EB}"/>
              </a:ext>
            </a:extLst>
          </p:cNvPr>
          <p:cNvSpPr>
            <a:spLocks noGrp="1"/>
          </p:cNvSpPr>
          <p:nvPr>
            <p:ph type="title"/>
          </p:nvPr>
        </p:nvSpPr>
        <p:spPr/>
        <p:txBody>
          <a:bodyPr/>
          <a:lstStyle/>
          <a:p>
            <a:r>
              <a:rPr lang="en-US" dirty="0"/>
              <a:t>Africa, AD 1600-2000</a:t>
            </a:r>
          </a:p>
        </p:txBody>
      </p:sp>
      <p:sp>
        <p:nvSpPr>
          <p:cNvPr id="3" name="Content Placeholder 2">
            <a:extLst>
              <a:ext uri="{FF2B5EF4-FFF2-40B4-BE49-F238E27FC236}">
                <a16:creationId xmlns:a16="http://schemas.microsoft.com/office/drawing/2014/main" id="{75C9DE95-700B-4D21-93D3-F16059358450}"/>
              </a:ext>
            </a:extLst>
          </p:cNvPr>
          <p:cNvSpPr>
            <a:spLocks noGrp="1"/>
          </p:cNvSpPr>
          <p:nvPr>
            <p:ph idx="1"/>
          </p:nvPr>
        </p:nvSpPr>
        <p:spPr>
          <a:xfrm>
            <a:off x="1261872" y="1828800"/>
            <a:ext cx="4938903" cy="4351337"/>
          </a:xfrm>
        </p:spPr>
        <p:txBody>
          <a:bodyPr/>
          <a:lstStyle/>
          <a:p>
            <a:r>
              <a:rPr lang="en-US" dirty="0"/>
              <a:t>Livingstone decided to make the trip, and opened a river-based trade route from West Africa to East Africa</a:t>
            </a:r>
          </a:p>
          <a:p>
            <a:r>
              <a:rPr lang="en-US" dirty="0"/>
              <a:t>The economies of African countries shifted profoundly. Slavery was eventually outlawed</a:t>
            </a:r>
          </a:p>
          <a:p>
            <a:r>
              <a:rPr lang="en-US" dirty="0"/>
              <a:t>However, many parts of Africa became economically dependent on colonizing countries</a:t>
            </a:r>
          </a:p>
          <a:p>
            <a:r>
              <a:rPr lang="en-US" dirty="0"/>
              <a:t>To this day, many criticize Christian missionaries for legitimizing imperial conquest and economic exploitation</a:t>
            </a:r>
          </a:p>
          <a:p>
            <a:endParaRPr lang="en-US" dirty="0"/>
          </a:p>
        </p:txBody>
      </p:sp>
      <p:pic>
        <p:nvPicPr>
          <p:cNvPr id="4" name="Picture 3" descr="A picture containing text, map&#10;&#10;Description generated with very high confidence">
            <a:extLst>
              <a:ext uri="{FF2B5EF4-FFF2-40B4-BE49-F238E27FC236}">
                <a16:creationId xmlns:a16="http://schemas.microsoft.com/office/drawing/2014/main" id="{19709600-39AC-43FD-8CA4-638FB5844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531" y="1828800"/>
            <a:ext cx="4229732" cy="4351337"/>
          </a:xfrm>
          <a:prstGeom prst="rect">
            <a:avLst/>
          </a:prstGeom>
        </p:spPr>
      </p:pic>
    </p:spTree>
    <p:extLst>
      <p:ext uri="{BB962C8B-B14F-4D97-AF65-F5344CB8AC3E}">
        <p14:creationId xmlns:p14="http://schemas.microsoft.com/office/powerpoint/2010/main" val="2662729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5DFC-C71A-4ED4-91EE-ADB4AC1F2E26}"/>
              </a:ext>
            </a:extLst>
          </p:cNvPr>
          <p:cNvSpPr>
            <a:spLocks noGrp="1"/>
          </p:cNvSpPr>
          <p:nvPr>
            <p:ph type="title"/>
          </p:nvPr>
        </p:nvSpPr>
        <p:spPr/>
        <p:txBody>
          <a:bodyPr/>
          <a:lstStyle/>
          <a:p>
            <a:r>
              <a:rPr lang="en-US" dirty="0"/>
              <a:t>Summary: The Fifth Epoch</a:t>
            </a:r>
          </a:p>
        </p:txBody>
      </p:sp>
      <p:sp>
        <p:nvSpPr>
          <p:cNvPr id="3" name="Content Placeholder 2">
            <a:extLst>
              <a:ext uri="{FF2B5EF4-FFF2-40B4-BE49-F238E27FC236}">
                <a16:creationId xmlns:a16="http://schemas.microsoft.com/office/drawing/2014/main" id="{309A7FA9-FBEA-49C6-A9E7-24C3453AD08B}"/>
              </a:ext>
            </a:extLst>
          </p:cNvPr>
          <p:cNvSpPr>
            <a:spLocks noGrp="1"/>
          </p:cNvSpPr>
          <p:nvPr>
            <p:ph idx="1"/>
          </p:nvPr>
        </p:nvSpPr>
        <p:spPr/>
        <p:txBody>
          <a:bodyPr/>
          <a:lstStyle/>
          <a:p>
            <a:endParaRPr lang="en-US"/>
          </a:p>
        </p:txBody>
      </p:sp>
      <p:pic>
        <p:nvPicPr>
          <p:cNvPr id="47" name="Picture 2">
            <a:extLst>
              <a:ext uri="{FF2B5EF4-FFF2-40B4-BE49-F238E27FC236}">
                <a16:creationId xmlns:a16="http://schemas.microsoft.com/office/drawing/2014/main" id="{654AC7BC-80C6-4922-8E65-01794DB63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071" y="1995949"/>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
            <a:extLst>
              <a:ext uri="{FF2B5EF4-FFF2-40B4-BE49-F238E27FC236}">
                <a16:creationId xmlns:a16="http://schemas.microsoft.com/office/drawing/2014/main" id="{5C77EF8B-C40C-4606-BCCD-D37C1392B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071" y="3321511"/>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48">
            <a:extLst>
              <a:ext uri="{FF2B5EF4-FFF2-40B4-BE49-F238E27FC236}">
                <a16:creationId xmlns:a16="http://schemas.microsoft.com/office/drawing/2014/main" id="{5458C60A-857B-4F9E-9646-15FADE6701FF}"/>
              </a:ext>
            </a:extLst>
          </p:cNvPr>
          <p:cNvSpPr/>
          <p:nvPr/>
        </p:nvSpPr>
        <p:spPr>
          <a:xfrm>
            <a:off x="1735014" y="3782546"/>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292588D-E7B1-4A23-8A93-4F848306251D}"/>
              </a:ext>
            </a:extLst>
          </p:cNvPr>
          <p:cNvSpPr/>
          <p:nvPr/>
        </p:nvSpPr>
        <p:spPr>
          <a:xfrm>
            <a:off x="3260889" y="3782546"/>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2D138C5-2FB4-471F-8230-02A7A9BF7BA8}"/>
              </a:ext>
            </a:extLst>
          </p:cNvPr>
          <p:cNvSpPr/>
          <p:nvPr/>
        </p:nvSpPr>
        <p:spPr>
          <a:xfrm>
            <a:off x="5005000" y="3782546"/>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EFE56BB-9166-470F-8F0A-E934045B56CF}"/>
              </a:ext>
            </a:extLst>
          </p:cNvPr>
          <p:cNvSpPr/>
          <p:nvPr/>
        </p:nvSpPr>
        <p:spPr>
          <a:xfrm>
            <a:off x="6726323" y="3700539"/>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D8B85B0-77C9-4E13-A069-E08035B873E5}"/>
              </a:ext>
            </a:extLst>
          </p:cNvPr>
          <p:cNvSpPr txBox="1"/>
          <p:nvPr/>
        </p:nvSpPr>
        <p:spPr>
          <a:xfrm>
            <a:off x="1382482" y="3768478"/>
            <a:ext cx="1527934"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Persians, India</a:t>
            </a:r>
          </a:p>
        </p:txBody>
      </p:sp>
      <p:pic>
        <p:nvPicPr>
          <p:cNvPr id="54" name="Picture 2">
            <a:extLst>
              <a:ext uri="{FF2B5EF4-FFF2-40B4-BE49-F238E27FC236}">
                <a16:creationId xmlns:a16="http://schemas.microsoft.com/office/drawing/2014/main" id="{483F0B8F-DD80-4524-AB85-4459D29BB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071" y="4647073"/>
            <a:ext cx="920064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a:extLst>
              <a:ext uri="{FF2B5EF4-FFF2-40B4-BE49-F238E27FC236}">
                <a16:creationId xmlns:a16="http://schemas.microsoft.com/office/drawing/2014/main" id="{4B62B275-2A0F-4397-9420-AED87A453212}"/>
              </a:ext>
            </a:extLst>
          </p:cNvPr>
          <p:cNvSpPr/>
          <p:nvPr/>
        </p:nvSpPr>
        <p:spPr>
          <a:xfrm>
            <a:off x="1735014" y="5108108"/>
            <a:ext cx="886265"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C832AF5-5E6F-4EC3-97E2-3A989A0144EB}"/>
              </a:ext>
            </a:extLst>
          </p:cNvPr>
          <p:cNvSpPr/>
          <p:nvPr/>
        </p:nvSpPr>
        <p:spPr>
          <a:xfrm>
            <a:off x="3260889" y="5108108"/>
            <a:ext cx="1104784" cy="201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1526553-5898-4893-BAFC-BCE45CFEE7F7}"/>
              </a:ext>
            </a:extLst>
          </p:cNvPr>
          <p:cNvSpPr/>
          <p:nvPr/>
        </p:nvSpPr>
        <p:spPr>
          <a:xfrm>
            <a:off x="5005000" y="5108108"/>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F4B1FEB-D502-49A4-AF43-9B826BCF6AE7}"/>
              </a:ext>
            </a:extLst>
          </p:cNvPr>
          <p:cNvSpPr/>
          <p:nvPr/>
        </p:nvSpPr>
        <p:spPr>
          <a:xfrm>
            <a:off x="6726323" y="5026101"/>
            <a:ext cx="1104784"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B97A159-DEFD-4B07-92C6-D31B64277853}"/>
              </a:ext>
            </a:extLst>
          </p:cNvPr>
          <p:cNvSpPr txBox="1"/>
          <p:nvPr/>
        </p:nvSpPr>
        <p:spPr>
          <a:xfrm>
            <a:off x="1735014" y="5035918"/>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Egypt</a:t>
            </a:r>
          </a:p>
        </p:txBody>
      </p:sp>
      <p:sp>
        <p:nvSpPr>
          <p:cNvPr id="60" name="TextBox 59">
            <a:extLst>
              <a:ext uri="{FF2B5EF4-FFF2-40B4-BE49-F238E27FC236}">
                <a16:creationId xmlns:a16="http://schemas.microsoft.com/office/drawing/2014/main" id="{A9F7CD34-DFA7-4678-BDA8-3E622B007A79}"/>
              </a:ext>
            </a:extLst>
          </p:cNvPr>
          <p:cNvSpPr txBox="1"/>
          <p:nvPr/>
        </p:nvSpPr>
        <p:spPr>
          <a:xfrm>
            <a:off x="2994824" y="3752560"/>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Arabs, Chinese</a:t>
            </a:r>
          </a:p>
        </p:txBody>
      </p:sp>
      <p:sp>
        <p:nvSpPr>
          <p:cNvPr id="61" name="TextBox 60">
            <a:extLst>
              <a:ext uri="{FF2B5EF4-FFF2-40B4-BE49-F238E27FC236}">
                <a16:creationId xmlns:a16="http://schemas.microsoft.com/office/drawing/2014/main" id="{F539579B-80F4-43EA-A458-352B18073A6C}"/>
              </a:ext>
            </a:extLst>
          </p:cNvPr>
          <p:cNvSpPr txBox="1"/>
          <p:nvPr/>
        </p:nvSpPr>
        <p:spPr>
          <a:xfrm>
            <a:off x="4696872" y="3721226"/>
            <a:ext cx="1721039"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Mongols</a:t>
            </a:r>
          </a:p>
        </p:txBody>
      </p:sp>
      <p:sp>
        <p:nvSpPr>
          <p:cNvPr id="62" name="TextBox 61">
            <a:extLst>
              <a:ext uri="{FF2B5EF4-FFF2-40B4-BE49-F238E27FC236}">
                <a16:creationId xmlns:a16="http://schemas.microsoft.com/office/drawing/2014/main" id="{D707C153-92F3-43F3-BED3-5704DFF99F48}"/>
              </a:ext>
            </a:extLst>
          </p:cNvPr>
          <p:cNvSpPr txBox="1"/>
          <p:nvPr/>
        </p:nvSpPr>
        <p:spPr>
          <a:xfrm>
            <a:off x="6366676" y="3455868"/>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Backlash </a:t>
            </a:r>
            <a:br>
              <a:rPr lang="en-US" sz="2200" spc="-150" dirty="0">
                <a:solidFill>
                  <a:schemeClr val="bg1"/>
                </a:solidFill>
                <a:latin typeface="Calibri" panose="020F0502020204030204" pitchFamily="34" charset="0"/>
                <a:cs typeface="Calibri" panose="020F0502020204030204" pitchFamily="34" charset="0"/>
              </a:rPr>
            </a:br>
            <a:r>
              <a:rPr lang="en-US" sz="2200" spc="-150" dirty="0">
                <a:solidFill>
                  <a:schemeClr val="bg1"/>
                </a:solidFill>
                <a:latin typeface="Calibri" panose="020F0502020204030204" pitchFamily="34" charset="0"/>
                <a:cs typeface="Calibri" panose="020F0502020204030204" pitchFamily="34" charset="0"/>
              </a:rPr>
              <a:t>and Jesuits</a:t>
            </a:r>
          </a:p>
        </p:txBody>
      </p:sp>
      <p:sp>
        <p:nvSpPr>
          <p:cNvPr id="63" name="TextBox 62">
            <a:extLst>
              <a:ext uri="{FF2B5EF4-FFF2-40B4-BE49-F238E27FC236}">
                <a16:creationId xmlns:a16="http://schemas.microsoft.com/office/drawing/2014/main" id="{51F6A429-5BC9-4ADB-95CA-660195F27864}"/>
              </a:ext>
            </a:extLst>
          </p:cNvPr>
          <p:cNvSpPr txBox="1"/>
          <p:nvPr/>
        </p:nvSpPr>
        <p:spPr>
          <a:xfrm>
            <a:off x="3370008" y="5035918"/>
            <a:ext cx="970670" cy="430887"/>
          </a:xfrm>
          <a:prstGeom prst="rect">
            <a:avLst/>
          </a:prstGeom>
          <a:noFill/>
        </p:spPr>
        <p:txBody>
          <a:bodyPr wrap="square" rtlCol="0">
            <a:spAutoFit/>
          </a:bodyPr>
          <a:lstStyle/>
          <a:p>
            <a:r>
              <a:rPr lang="en-US" sz="2200" spc="-150" dirty="0">
                <a:solidFill>
                  <a:schemeClr val="bg1"/>
                </a:solidFill>
                <a:latin typeface="Calibri" panose="020F0502020204030204" pitchFamily="34" charset="0"/>
                <a:cs typeface="Calibri" panose="020F0502020204030204" pitchFamily="34" charset="0"/>
              </a:rPr>
              <a:t>Ethiopia</a:t>
            </a:r>
          </a:p>
        </p:txBody>
      </p:sp>
      <p:sp>
        <p:nvSpPr>
          <p:cNvPr id="64" name="TextBox 63">
            <a:extLst>
              <a:ext uri="{FF2B5EF4-FFF2-40B4-BE49-F238E27FC236}">
                <a16:creationId xmlns:a16="http://schemas.microsoft.com/office/drawing/2014/main" id="{F260BC88-AFCB-4CC5-A759-C015EC20573A}"/>
              </a:ext>
            </a:extLst>
          </p:cNvPr>
          <p:cNvSpPr txBox="1"/>
          <p:nvPr/>
        </p:nvSpPr>
        <p:spPr>
          <a:xfrm>
            <a:off x="5063193" y="5028931"/>
            <a:ext cx="970670" cy="430887"/>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Nubia</a:t>
            </a:r>
          </a:p>
        </p:txBody>
      </p:sp>
      <p:sp>
        <p:nvSpPr>
          <p:cNvPr id="65" name="TextBox 64">
            <a:extLst>
              <a:ext uri="{FF2B5EF4-FFF2-40B4-BE49-F238E27FC236}">
                <a16:creationId xmlns:a16="http://schemas.microsoft.com/office/drawing/2014/main" id="{1C8445DC-B962-4CA1-A830-CD1850FFB001}"/>
              </a:ext>
            </a:extLst>
          </p:cNvPr>
          <p:cNvSpPr txBox="1"/>
          <p:nvPr/>
        </p:nvSpPr>
        <p:spPr>
          <a:xfrm>
            <a:off x="6433980" y="4750096"/>
            <a:ext cx="1650140"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Decline</a:t>
            </a:r>
          </a:p>
          <a:p>
            <a:pPr algn="ctr"/>
            <a:r>
              <a:rPr lang="en-US" sz="2200" spc="-150" dirty="0">
                <a:solidFill>
                  <a:schemeClr val="bg1"/>
                </a:solidFill>
                <a:latin typeface="Calibri" panose="020F0502020204030204" pitchFamily="34" charset="0"/>
                <a:cs typeface="Calibri" panose="020F0502020204030204" pitchFamily="34" charset="0"/>
              </a:rPr>
              <a:t>and Coastlands</a:t>
            </a:r>
          </a:p>
        </p:txBody>
      </p:sp>
      <p:sp>
        <p:nvSpPr>
          <p:cNvPr id="66" name="Oval 65">
            <a:extLst>
              <a:ext uri="{FF2B5EF4-FFF2-40B4-BE49-F238E27FC236}">
                <a16:creationId xmlns:a16="http://schemas.microsoft.com/office/drawing/2014/main" id="{CD9039DE-1327-4BA9-8156-DECE8B011C1C}"/>
              </a:ext>
            </a:extLst>
          </p:cNvPr>
          <p:cNvSpPr/>
          <p:nvPr/>
        </p:nvSpPr>
        <p:spPr>
          <a:xfrm>
            <a:off x="5005001" y="2193980"/>
            <a:ext cx="1104784" cy="5965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9417A86-B4AB-4900-937F-3FA130C67462}"/>
              </a:ext>
            </a:extLst>
          </p:cNvPr>
          <p:cNvSpPr/>
          <p:nvPr/>
        </p:nvSpPr>
        <p:spPr>
          <a:xfrm>
            <a:off x="6655139" y="2193979"/>
            <a:ext cx="1104784" cy="5965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C6AE701A-CD92-4076-9F79-F5F4BC2265F3}"/>
              </a:ext>
            </a:extLst>
          </p:cNvPr>
          <p:cNvSpPr txBox="1"/>
          <p:nvPr/>
        </p:nvSpPr>
        <p:spPr>
          <a:xfrm>
            <a:off x="4706031" y="2093822"/>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Turks</a:t>
            </a:r>
          </a:p>
          <a:p>
            <a:pPr algn="ctr"/>
            <a:r>
              <a:rPr lang="en-US" sz="2200" spc="-150" dirty="0">
                <a:solidFill>
                  <a:schemeClr val="bg1"/>
                </a:solidFill>
                <a:latin typeface="Calibri" panose="020F0502020204030204" pitchFamily="34" charset="0"/>
                <a:cs typeface="Calibri" panose="020F0502020204030204" pitchFamily="34" charset="0"/>
              </a:rPr>
              <a:t>and Vikings</a:t>
            </a:r>
          </a:p>
        </p:txBody>
      </p:sp>
      <p:sp>
        <p:nvSpPr>
          <p:cNvPr id="69" name="TextBox 68">
            <a:extLst>
              <a:ext uri="{FF2B5EF4-FFF2-40B4-BE49-F238E27FC236}">
                <a16:creationId xmlns:a16="http://schemas.microsoft.com/office/drawing/2014/main" id="{D5C92A73-132C-4C63-98A0-1EC378B0A1E3}"/>
              </a:ext>
            </a:extLst>
          </p:cNvPr>
          <p:cNvSpPr txBox="1"/>
          <p:nvPr/>
        </p:nvSpPr>
        <p:spPr>
          <a:xfrm>
            <a:off x="6388699" y="2136845"/>
            <a:ext cx="1721039" cy="769441"/>
          </a:xfrm>
          <a:prstGeom prst="rect">
            <a:avLst/>
          </a:prstGeom>
          <a:noFill/>
        </p:spPr>
        <p:txBody>
          <a:bodyPr wrap="square" rtlCol="0">
            <a:spAutoFit/>
          </a:bodyPr>
          <a:lstStyle/>
          <a:p>
            <a:pPr algn="ctr"/>
            <a:r>
              <a:rPr lang="en-US" sz="2200" spc="-150" dirty="0">
                <a:solidFill>
                  <a:schemeClr val="bg1"/>
                </a:solidFill>
                <a:latin typeface="Calibri" panose="020F0502020204030204" pitchFamily="34" charset="0"/>
                <a:cs typeface="Calibri" panose="020F0502020204030204" pitchFamily="34" charset="0"/>
              </a:rPr>
              <a:t>Monastic</a:t>
            </a:r>
          </a:p>
          <a:p>
            <a:pPr algn="ctr"/>
            <a:r>
              <a:rPr lang="en-US" sz="2200" spc="-150" dirty="0">
                <a:solidFill>
                  <a:schemeClr val="bg1"/>
                </a:solidFill>
                <a:latin typeface="Calibri" panose="020F0502020204030204" pitchFamily="34" charset="0"/>
                <a:cs typeface="Calibri" panose="020F0502020204030204" pitchFamily="34" charset="0"/>
              </a:rPr>
              <a:t>Reform</a:t>
            </a:r>
          </a:p>
        </p:txBody>
      </p:sp>
    </p:spTree>
    <p:extLst>
      <p:ext uri="{BB962C8B-B14F-4D97-AF65-F5344CB8AC3E}">
        <p14:creationId xmlns:p14="http://schemas.microsoft.com/office/powerpoint/2010/main" val="3576207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ns face&#10;&#10;Description automatically generated">
            <a:extLst>
              <a:ext uri="{FF2B5EF4-FFF2-40B4-BE49-F238E27FC236}">
                <a16:creationId xmlns:a16="http://schemas.microsoft.com/office/drawing/2014/main" id="{98710DFB-DA7A-4D33-9A9A-B1AD6824B88F}"/>
              </a:ext>
            </a:extLst>
          </p:cNvPr>
          <p:cNvPicPr>
            <a:picLocks noChangeAspect="1"/>
          </p:cNvPicPr>
          <p:nvPr/>
        </p:nvPicPr>
        <p:blipFill rotWithShape="1">
          <a:blip r:embed="rId3">
            <a:extLst>
              <a:ext uri="{28A0092B-C50C-407E-A947-70E740481C1C}">
                <a14:useLocalDpi xmlns:a14="http://schemas.microsoft.com/office/drawing/2010/main" val="0"/>
              </a:ext>
            </a:extLst>
          </a:blip>
          <a:srcRect l="-276" t="1811" r="276" b="21567"/>
          <a:stretch/>
        </p:blipFill>
        <p:spPr>
          <a:xfrm>
            <a:off x="190551" y="5039693"/>
            <a:ext cx="1794049" cy="1800754"/>
          </a:xfrm>
          <a:prstGeom prst="rect">
            <a:avLst/>
          </a:prstGeom>
        </p:spPr>
      </p:pic>
      <p:pic>
        <p:nvPicPr>
          <p:cNvPr id="10" name="Picture 9" descr="A close up of a person&#10;&#10;Description automatically generated">
            <a:extLst>
              <a:ext uri="{FF2B5EF4-FFF2-40B4-BE49-F238E27FC236}">
                <a16:creationId xmlns:a16="http://schemas.microsoft.com/office/drawing/2014/main" id="{9660D86B-CCD9-4725-B6C9-17EA0EAFCBA0}"/>
              </a:ext>
            </a:extLst>
          </p:cNvPr>
          <p:cNvPicPr>
            <a:picLocks noChangeAspect="1"/>
          </p:cNvPicPr>
          <p:nvPr/>
        </p:nvPicPr>
        <p:blipFill rotWithShape="1">
          <a:blip r:embed="rId4">
            <a:extLst>
              <a:ext uri="{28A0092B-C50C-407E-A947-70E740481C1C}">
                <a14:useLocalDpi xmlns:a14="http://schemas.microsoft.com/office/drawing/2010/main" val="0"/>
              </a:ext>
            </a:extLst>
          </a:blip>
          <a:srcRect t="2514" b="42403"/>
          <a:stretch/>
        </p:blipFill>
        <p:spPr>
          <a:xfrm>
            <a:off x="3819007" y="19155"/>
            <a:ext cx="1829658" cy="1832405"/>
          </a:xfrm>
          <a:prstGeom prst="rect">
            <a:avLst/>
          </a:prstGeom>
        </p:spPr>
      </p:pic>
      <p:pic>
        <p:nvPicPr>
          <p:cNvPr id="12" name="Picture 11" descr="A picture containing photo, man, old, group&#10;&#10;Description automatically generated">
            <a:extLst>
              <a:ext uri="{FF2B5EF4-FFF2-40B4-BE49-F238E27FC236}">
                <a16:creationId xmlns:a16="http://schemas.microsoft.com/office/drawing/2014/main" id="{82732BF2-4C16-4D04-9ED3-5F01559D311B}"/>
              </a:ext>
            </a:extLst>
          </p:cNvPr>
          <p:cNvPicPr>
            <a:picLocks noChangeAspect="1"/>
          </p:cNvPicPr>
          <p:nvPr/>
        </p:nvPicPr>
        <p:blipFill rotWithShape="1">
          <a:blip r:embed="rId5">
            <a:extLst>
              <a:ext uri="{28A0092B-C50C-407E-A947-70E740481C1C}">
                <a14:useLocalDpi xmlns:a14="http://schemas.microsoft.com/office/drawing/2010/main" val="0"/>
              </a:ext>
            </a:extLst>
          </a:blip>
          <a:srcRect l="73579" t="8980" r="2528" b="34454"/>
          <a:stretch/>
        </p:blipFill>
        <p:spPr>
          <a:xfrm>
            <a:off x="164891" y="1"/>
            <a:ext cx="1900235" cy="1821819"/>
          </a:xfrm>
          <a:prstGeom prst="rect">
            <a:avLst/>
          </a:prstGeom>
        </p:spPr>
      </p:pic>
      <p:pic>
        <p:nvPicPr>
          <p:cNvPr id="14" name="Picture 13" descr="A picture containing man, standing, old, wearing&#10;&#10;Description automatically generated">
            <a:extLst>
              <a:ext uri="{FF2B5EF4-FFF2-40B4-BE49-F238E27FC236}">
                <a16:creationId xmlns:a16="http://schemas.microsoft.com/office/drawing/2014/main" id="{337B0DEC-AB58-4EB8-A856-8C0D9BFEFC08}"/>
              </a:ext>
            </a:extLst>
          </p:cNvPr>
          <p:cNvPicPr>
            <a:picLocks noChangeAspect="1"/>
          </p:cNvPicPr>
          <p:nvPr/>
        </p:nvPicPr>
        <p:blipFill rotWithShape="1">
          <a:blip r:embed="rId6">
            <a:extLst>
              <a:ext uri="{28A0092B-C50C-407E-A947-70E740481C1C}">
                <a14:useLocalDpi xmlns:a14="http://schemas.microsoft.com/office/drawing/2010/main" val="0"/>
              </a:ext>
            </a:extLst>
          </a:blip>
          <a:srcRect l="64726" t="10261" r="8528" b="69447"/>
          <a:stretch/>
        </p:blipFill>
        <p:spPr>
          <a:xfrm>
            <a:off x="9288661" y="18806"/>
            <a:ext cx="1880620" cy="1803013"/>
          </a:xfrm>
          <a:prstGeom prst="rect">
            <a:avLst/>
          </a:prstGeom>
        </p:spPr>
      </p:pic>
      <p:pic>
        <p:nvPicPr>
          <p:cNvPr id="16" name="Picture 15" descr="A close up of a person&#10;&#10;Description automatically generated">
            <a:extLst>
              <a:ext uri="{FF2B5EF4-FFF2-40B4-BE49-F238E27FC236}">
                <a16:creationId xmlns:a16="http://schemas.microsoft.com/office/drawing/2014/main" id="{D8FCA604-BE41-4CD4-927D-B14085261CF5}"/>
              </a:ext>
            </a:extLst>
          </p:cNvPr>
          <p:cNvPicPr>
            <a:picLocks noChangeAspect="1"/>
          </p:cNvPicPr>
          <p:nvPr/>
        </p:nvPicPr>
        <p:blipFill rotWithShape="1">
          <a:blip r:embed="rId7">
            <a:extLst>
              <a:ext uri="{28A0092B-C50C-407E-A947-70E740481C1C}">
                <a14:useLocalDpi xmlns:a14="http://schemas.microsoft.com/office/drawing/2010/main" val="0"/>
              </a:ext>
            </a:extLst>
          </a:blip>
          <a:srcRect b="24231"/>
          <a:stretch/>
        </p:blipFill>
        <p:spPr>
          <a:xfrm>
            <a:off x="190551" y="3201216"/>
            <a:ext cx="1773341" cy="1800754"/>
          </a:xfrm>
          <a:prstGeom prst="rect">
            <a:avLst/>
          </a:prstGeom>
        </p:spPr>
      </p:pic>
      <p:pic>
        <p:nvPicPr>
          <p:cNvPr id="18" name="Picture 17" descr="A person wearing a suit and tie&#10;&#10;Description automatically generated">
            <a:extLst>
              <a:ext uri="{FF2B5EF4-FFF2-40B4-BE49-F238E27FC236}">
                <a16:creationId xmlns:a16="http://schemas.microsoft.com/office/drawing/2014/main" id="{EE5536A3-AD1F-4F7A-B164-EC8E2D1125DC}"/>
              </a:ext>
            </a:extLst>
          </p:cNvPr>
          <p:cNvPicPr>
            <a:picLocks noChangeAspect="1"/>
          </p:cNvPicPr>
          <p:nvPr/>
        </p:nvPicPr>
        <p:blipFill rotWithShape="1">
          <a:blip r:embed="rId8">
            <a:extLst>
              <a:ext uri="{28A0092B-C50C-407E-A947-70E740481C1C}">
                <a14:useLocalDpi xmlns:a14="http://schemas.microsoft.com/office/drawing/2010/main" val="0"/>
              </a:ext>
            </a:extLst>
          </a:blip>
          <a:srcRect l="19242" t="18497" r="26456" b="37627"/>
          <a:stretch/>
        </p:blipFill>
        <p:spPr>
          <a:xfrm>
            <a:off x="1994649" y="5039692"/>
            <a:ext cx="1773341" cy="1811631"/>
          </a:xfrm>
          <a:prstGeom prst="rect">
            <a:avLst/>
          </a:prstGeom>
        </p:spPr>
      </p:pic>
      <p:pic>
        <p:nvPicPr>
          <p:cNvPr id="20" name="Picture 19">
            <a:extLst>
              <a:ext uri="{FF2B5EF4-FFF2-40B4-BE49-F238E27FC236}">
                <a16:creationId xmlns:a16="http://schemas.microsoft.com/office/drawing/2014/main" id="{E60E0674-2F90-46B1-B4DB-79CAA6F41E03}"/>
              </a:ext>
            </a:extLst>
          </p:cNvPr>
          <p:cNvPicPr>
            <a:picLocks noChangeAspect="1"/>
          </p:cNvPicPr>
          <p:nvPr/>
        </p:nvPicPr>
        <p:blipFill rotWithShape="1">
          <a:blip r:embed="rId9">
            <a:extLst>
              <a:ext uri="{28A0092B-C50C-407E-A947-70E740481C1C}">
                <a14:useLocalDpi xmlns:a14="http://schemas.microsoft.com/office/drawing/2010/main" val="0"/>
              </a:ext>
            </a:extLst>
          </a:blip>
          <a:srcRect l="56172" t="41897" r="28453" b="33663"/>
          <a:stretch/>
        </p:blipFill>
        <p:spPr>
          <a:xfrm>
            <a:off x="7536979" y="13514"/>
            <a:ext cx="1691975" cy="1793984"/>
          </a:xfrm>
          <a:prstGeom prst="rect">
            <a:avLst/>
          </a:prstGeom>
        </p:spPr>
      </p:pic>
      <p:pic>
        <p:nvPicPr>
          <p:cNvPr id="22" name="Picture 21" descr="A person wearing a hat&#10;&#10;Description automatically generated">
            <a:extLst>
              <a:ext uri="{FF2B5EF4-FFF2-40B4-BE49-F238E27FC236}">
                <a16:creationId xmlns:a16="http://schemas.microsoft.com/office/drawing/2014/main" id="{C42A58AA-C305-4266-8921-774D5F93D2BC}"/>
              </a:ext>
            </a:extLst>
          </p:cNvPr>
          <p:cNvPicPr>
            <a:picLocks noChangeAspect="1"/>
          </p:cNvPicPr>
          <p:nvPr/>
        </p:nvPicPr>
        <p:blipFill rotWithShape="1">
          <a:blip r:embed="rId10">
            <a:extLst>
              <a:ext uri="{28A0092B-C50C-407E-A947-70E740481C1C}">
                <a14:useLocalDpi xmlns:a14="http://schemas.microsoft.com/office/drawing/2010/main" val="0"/>
              </a:ext>
            </a:extLst>
          </a:blip>
          <a:srcRect l="34535" r="34676" b="39264"/>
          <a:stretch/>
        </p:blipFill>
        <p:spPr>
          <a:xfrm>
            <a:off x="5648709" y="13514"/>
            <a:ext cx="1857805" cy="1832405"/>
          </a:xfrm>
          <a:prstGeom prst="rect">
            <a:avLst/>
          </a:prstGeom>
        </p:spPr>
      </p:pic>
      <p:pic>
        <p:nvPicPr>
          <p:cNvPr id="24" name="Picture 23" descr="A picture containing text, fabric&#10;&#10;Description automatically generated">
            <a:extLst>
              <a:ext uri="{FF2B5EF4-FFF2-40B4-BE49-F238E27FC236}">
                <a16:creationId xmlns:a16="http://schemas.microsoft.com/office/drawing/2014/main" id="{4259A1B9-7D5E-4641-BB94-0C266DC4A585}"/>
              </a:ext>
            </a:extLst>
          </p:cNvPr>
          <p:cNvPicPr>
            <a:picLocks noChangeAspect="1"/>
          </p:cNvPicPr>
          <p:nvPr/>
        </p:nvPicPr>
        <p:blipFill rotWithShape="1">
          <a:blip r:embed="rId11">
            <a:extLst>
              <a:ext uri="{28A0092B-C50C-407E-A947-70E740481C1C}">
                <a14:useLocalDpi xmlns:a14="http://schemas.microsoft.com/office/drawing/2010/main" val="0"/>
              </a:ext>
            </a:extLst>
          </a:blip>
          <a:srcRect l="49035" t="12162" r="39044" b="72098"/>
          <a:stretch/>
        </p:blipFill>
        <p:spPr>
          <a:xfrm>
            <a:off x="1994649" y="3201216"/>
            <a:ext cx="1773341" cy="1811631"/>
          </a:xfrm>
          <a:prstGeom prst="rect">
            <a:avLst/>
          </a:prstGeom>
        </p:spPr>
      </p:pic>
      <p:pic>
        <p:nvPicPr>
          <p:cNvPr id="26" name="Picture 25" descr="A group of people in an old photo of a person&#10;&#10;Description automatically generated">
            <a:extLst>
              <a:ext uri="{FF2B5EF4-FFF2-40B4-BE49-F238E27FC236}">
                <a16:creationId xmlns:a16="http://schemas.microsoft.com/office/drawing/2014/main" id="{8CA96FDB-19E3-437A-807D-0FB18668C615}"/>
              </a:ext>
            </a:extLst>
          </p:cNvPr>
          <p:cNvPicPr>
            <a:picLocks noChangeAspect="1"/>
          </p:cNvPicPr>
          <p:nvPr/>
        </p:nvPicPr>
        <p:blipFill rotWithShape="1">
          <a:blip r:embed="rId12">
            <a:extLst>
              <a:ext uri="{28A0092B-C50C-407E-A947-70E740481C1C}">
                <a14:useLocalDpi xmlns:a14="http://schemas.microsoft.com/office/drawing/2010/main" val="0"/>
              </a:ext>
            </a:extLst>
          </a:blip>
          <a:srcRect l="14571" t="11824" r="54324" b="49496"/>
          <a:stretch/>
        </p:blipFill>
        <p:spPr>
          <a:xfrm>
            <a:off x="9285300" y="3191875"/>
            <a:ext cx="1866117" cy="1810095"/>
          </a:xfrm>
          <a:prstGeom prst="rect">
            <a:avLst/>
          </a:prstGeom>
        </p:spPr>
      </p:pic>
      <p:pic>
        <p:nvPicPr>
          <p:cNvPr id="28" name="Picture 27" descr="A person wearing a hat&#10;&#10;Description automatically generated">
            <a:extLst>
              <a:ext uri="{FF2B5EF4-FFF2-40B4-BE49-F238E27FC236}">
                <a16:creationId xmlns:a16="http://schemas.microsoft.com/office/drawing/2014/main" id="{DD699BD8-3AFB-44D2-8316-E7FE5FCA5BA7}"/>
              </a:ext>
            </a:extLst>
          </p:cNvPr>
          <p:cNvPicPr>
            <a:picLocks noChangeAspect="1"/>
          </p:cNvPicPr>
          <p:nvPr/>
        </p:nvPicPr>
        <p:blipFill rotWithShape="1">
          <a:blip r:embed="rId13">
            <a:extLst>
              <a:ext uri="{28A0092B-C50C-407E-A947-70E740481C1C}">
                <a14:useLocalDpi xmlns:a14="http://schemas.microsoft.com/office/drawing/2010/main" val="0"/>
              </a:ext>
            </a:extLst>
          </a:blip>
          <a:srcRect b="21340"/>
          <a:stretch/>
        </p:blipFill>
        <p:spPr>
          <a:xfrm>
            <a:off x="5677104" y="3197314"/>
            <a:ext cx="1809546" cy="1819435"/>
          </a:xfrm>
          <a:prstGeom prst="rect">
            <a:avLst/>
          </a:prstGeom>
        </p:spPr>
      </p:pic>
      <p:pic>
        <p:nvPicPr>
          <p:cNvPr id="31" name="Picture 2" descr="Image result for clare of assisi">
            <a:extLst>
              <a:ext uri="{FF2B5EF4-FFF2-40B4-BE49-F238E27FC236}">
                <a16:creationId xmlns:a16="http://schemas.microsoft.com/office/drawing/2014/main" id="{7F8B794A-30AF-46F4-8F77-517511D9FF9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630" t="3462" r="23082" b="32905"/>
          <a:stretch/>
        </p:blipFill>
        <p:spPr bwMode="auto">
          <a:xfrm>
            <a:off x="7511959" y="5039692"/>
            <a:ext cx="1773341" cy="18116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katharina von Bora">
            <a:extLst>
              <a:ext uri="{FF2B5EF4-FFF2-40B4-BE49-F238E27FC236}">
                <a16:creationId xmlns:a16="http://schemas.microsoft.com/office/drawing/2014/main" id="{DA0A3EDF-7B9F-42D8-AE5A-7AA6B9C9223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91" t="7237" r="7153" b="29445"/>
          <a:stretch/>
        </p:blipFill>
        <p:spPr bwMode="auto">
          <a:xfrm>
            <a:off x="3783398" y="3201216"/>
            <a:ext cx="1878298" cy="18116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person sitting posing for the camera&#10;&#10;Description automatically generated">
            <a:extLst>
              <a:ext uri="{FF2B5EF4-FFF2-40B4-BE49-F238E27FC236}">
                <a16:creationId xmlns:a16="http://schemas.microsoft.com/office/drawing/2014/main" id="{D25758F1-BCC5-4039-9638-F075AD5B5BA5}"/>
              </a:ext>
            </a:extLst>
          </p:cNvPr>
          <p:cNvPicPr>
            <a:picLocks noChangeAspect="1"/>
          </p:cNvPicPr>
          <p:nvPr/>
        </p:nvPicPr>
        <p:blipFill rotWithShape="1">
          <a:blip r:embed="rId16">
            <a:extLst>
              <a:ext uri="{28A0092B-C50C-407E-A947-70E740481C1C}">
                <a14:useLocalDpi xmlns:a14="http://schemas.microsoft.com/office/drawing/2010/main" val="0"/>
              </a:ext>
            </a:extLst>
          </a:blip>
          <a:srcRect l="18055" t="-153" r="18055" b="50200"/>
          <a:stretch/>
        </p:blipFill>
        <p:spPr>
          <a:xfrm>
            <a:off x="9309800" y="5040390"/>
            <a:ext cx="1838342" cy="1832405"/>
          </a:xfrm>
          <a:prstGeom prst="rect">
            <a:avLst/>
          </a:prstGeom>
        </p:spPr>
      </p:pic>
      <p:pic>
        <p:nvPicPr>
          <p:cNvPr id="36" name="Picture 35">
            <a:extLst>
              <a:ext uri="{FF2B5EF4-FFF2-40B4-BE49-F238E27FC236}">
                <a16:creationId xmlns:a16="http://schemas.microsoft.com/office/drawing/2014/main" id="{C153A446-C024-46F8-867F-D808B80104F9}"/>
              </a:ext>
            </a:extLst>
          </p:cNvPr>
          <p:cNvPicPr>
            <a:picLocks noChangeAspect="1"/>
          </p:cNvPicPr>
          <p:nvPr/>
        </p:nvPicPr>
        <p:blipFill rotWithShape="1">
          <a:blip r:embed="rId17">
            <a:extLst>
              <a:ext uri="{28A0092B-C50C-407E-A947-70E740481C1C}">
                <a14:useLocalDpi xmlns:a14="http://schemas.microsoft.com/office/drawing/2010/main" val="0"/>
              </a:ext>
            </a:extLst>
          </a:blip>
          <a:srcRect l="24299" t="10608" r="28294" b="50986"/>
          <a:stretch/>
        </p:blipFill>
        <p:spPr>
          <a:xfrm>
            <a:off x="3822910" y="5041558"/>
            <a:ext cx="1818251" cy="1843077"/>
          </a:xfrm>
          <a:prstGeom prst="rect">
            <a:avLst/>
          </a:prstGeom>
        </p:spPr>
      </p:pic>
      <p:pic>
        <p:nvPicPr>
          <p:cNvPr id="38" name="Picture 37" descr="A close up of a mans face&#10;&#10;Description automatically generated">
            <a:extLst>
              <a:ext uri="{FF2B5EF4-FFF2-40B4-BE49-F238E27FC236}">
                <a16:creationId xmlns:a16="http://schemas.microsoft.com/office/drawing/2014/main" id="{9197B484-6368-4A5E-A0F5-6EBDB6499514}"/>
              </a:ext>
            </a:extLst>
          </p:cNvPr>
          <p:cNvPicPr>
            <a:picLocks noChangeAspect="1"/>
          </p:cNvPicPr>
          <p:nvPr/>
        </p:nvPicPr>
        <p:blipFill rotWithShape="1">
          <a:blip r:embed="rId18">
            <a:extLst>
              <a:ext uri="{28A0092B-C50C-407E-A947-70E740481C1C}">
                <a14:useLocalDpi xmlns:a14="http://schemas.microsoft.com/office/drawing/2010/main" val="0"/>
              </a:ext>
            </a:extLst>
          </a:blip>
          <a:srcRect l="21515" t="10310" r="21515" b="11639"/>
          <a:stretch/>
        </p:blipFill>
        <p:spPr>
          <a:xfrm>
            <a:off x="2065126" y="0"/>
            <a:ext cx="1775348" cy="1821819"/>
          </a:xfrm>
          <a:prstGeom prst="rect">
            <a:avLst/>
          </a:prstGeom>
        </p:spPr>
      </p:pic>
      <p:pic>
        <p:nvPicPr>
          <p:cNvPr id="39" name="Content Placeholder 4" descr="A picture containing red, photo, old, table&#10;&#10;Description automatically generated">
            <a:extLst>
              <a:ext uri="{FF2B5EF4-FFF2-40B4-BE49-F238E27FC236}">
                <a16:creationId xmlns:a16="http://schemas.microsoft.com/office/drawing/2014/main" id="{8818B8DF-61E8-460D-92BC-AF47540DA271}"/>
              </a:ext>
            </a:extLst>
          </p:cNvPr>
          <p:cNvPicPr>
            <a:picLocks noChangeAspect="1"/>
          </p:cNvPicPr>
          <p:nvPr/>
        </p:nvPicPr>
        <p:blipFill rotWithShape="1">
          <a:blip r:embed="rId19">
            <a:extLst>
              <a:ext uri="{28A0092B-C50C-407E-A947-70E740481C1C}">
                <a14:useLocalDpi xmlns:a14="http://schemas.microsoft.com/office/drawing/2010/main" val="0"/>
              </a:ext>
            </a:extLst>
          </a:blip>
          <a:srcRect l="3974" r="64062" b="36930"/>
          <a:stretch/>
        </p:blipFill>
        <p:spPr>
          <a:xfrm>
            <a:off x="7486107" y="3191875"/>
            <a:ext cx="1799193" cy="1819435"/>
          </a:xfrm>
          <a:prstGeom prst="rect">
            <a:avLst/>
          </a:prstGeom>
        </p:spPr>
      </p:pic>
      <p:pic>
        <p:nvPicPr>
          <p:cNvPr id="40" name="Picture 39" descr="A group of people posing for a picture&#10;&#10;Description automatically generated">
            <a:extLst>
              <a:ext uri="{FF2B5EF4-FFF2-40B4-BE49-F238E27FC236}">
                <a16:creationId xmlns:a16="http://schemas.microsoft.com/office/drawing/2014/main" id="{29AB1C23-C995-4AC5-9B73-9DEA63AF7450}"/>
              </a:ext>
            </a:extLst>
          </p:cNvPr>
          <p:cNvPicPr>
            <a:picLocks noChangeAspect="1"/>
          </p:cNvPicPr>
          <p:nvPr/>
        </p:nvPicPr>
        <p:blipFill rotWithShape="1">
          <a:blip r:embed="rId20">
            <a:extLst>
              <a:ext uri="{28A0092B-C50C-407E-A947-70E740481C1C}">
                <a14:useLocalDpi xmlns:a14="http://schemas.microsoft.com/office/drawing/2010/main" val="0"/>
              </a:ext>
            </a:extLst>
          </a:blip>
          <a:srcRect l="57832" t="20215" r="34412" b="66447"/>
          <a:stretch/>
        </p:blipFill>
        <p:spPr>
          <a:xfrm>
            <a:off x="5634596" y="5029719"/>
            <a:ext cx="1848265" cy="1843076"/>
          </a:xfrm>
          <a:prstGeom prst="rect">
            <a:avLst/>
          </a:prstGeom>
        </p:spPr>
      </p:pic>
      <p:cxnSp>
        <p:nvCxnSpPr>
          <p:cNvPr id="80" name="Straight Connector 79">
            <a:extLst>
              <a:ext uri="{FF2B5EF4-FFF2-40B4-BE49-F238E27FC236}">
                <a16:creationId xmlns:a16="http://schemas.microsoft.com/office/drawing/2014/main" id="{B72FBF99-0421-43C1-AF80-1F6BA824EF08}"/>
              </a:ext>
            </a:extLst>
          </p:cNvPr>
          <p:cNvCxnSpPr>
            <a:cxnSpLocks/>
          </p:cNvCxnSpPr>
          <p:nvPr/>
        </p:nvCxnSpPr>
        <p:spPr>
          <a:xfrm>
            <a:off x="1994649" y="13514"/>
            <a:ext cx="0" cy="6826933"/>
          </a:xfrm>
          <a:prstGeom prst="line">
            <a:avLst/>
          </a:prstGeom>
          <a:ln w="76200"/>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C3BBDE0A-1621-4D0B-926D-83A3E77EDAF1}"/>
              </a:ext>
            </a:extLst>
          </p:cNvPr>
          <p:cNvCxnSpPr>
            <a:cxnSpLocks/>
          </p:cNvCxnSpPr>
          <p:nvPr/>
        </p:nvCxnSpPr>
        <p:spPr>
          <a:xfrm>
            <a:off x="3802374" y="0"/>
            <a:ext cx="0" cy="6884635"/>
          </a:xfrm>
          <a:prstGeom prst="line">
            <a:avLst/>
          </a:prstGeom>
          <a:ln w="762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8722D6C6-8685-4781-B898-5060494D3229}"/>
              </a:ext>
            </a:extLst>
          </p:cNvPr>
          <p:cNvCxnSpPr>
            <a:cxnSpLocks/>
          </p:cNvCxnSpPr>
          <p:nvPr/>
        </p:nvCxnSpPr>
        <p:spPr>
          <a:xfrm>
            <a:off x="5671503" y="0"/>
            <a:ext cx="0" cy="6884635"/>
          </a:xfrm>
          <a:prstGeom prst="line">
            <a:avLst/>
          </a:prstGeom>
          <a:ln w="762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BA504CFE-7406-4019-9556-9FCC7F9B7523}"/>
              </a:ext>
            </a:extLst>
          </p:cNvPr>
          <p:cNvCxnSpPr>
            <a:cxnSpLocks/>
          </p:cNvCxnSpPr>
          <p:nvPr/>
        </p:nvCxnSpPr>
        <p:spPr>
          <a:xfrm>
            <a:off x="7496310" y="13514"/>
            <a:ext cx="0" cy="6871121"/>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5DED3E8-A002-422C-A382-F0D378DEA2BC}"/>
              </a:ext>
            </a:extLst>
          </p:cNvPr>
          <p:cNvCxnSpPr>
            <a:cxnSpLocks/>
          </p:cNvCxnSpPr>
          <p:nvPr/>
        </p:nvCxnSpPr>
        <p:spPr>
          <a:xfrm>
            <a:off x="9285300" y="0"/>
            <a:ext cx="0" cy="6872795"/>
          </a:xfrm>
          <a:prstGeom prst="line">
            <a:avLst/>
          </a:prstGeom>
          <a:ln w="762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5A95EBC-3938-41EE-85FD-94AC005B6A6B}"/>
              </a:ext>
            </a:extLst>
          </p:cNvPr>
          <p:cNvCxnSpPr>
            <a:cxnSpLocks/>
          </p:cNvCxnSpPr>
          <p:nvPr/>
        </p:nvCxnSpPr>
        <p:spPr>
          <a:xfrm flipH="1">
            <a:off x="164891" y="5001970"/>
            <a:ext cx="11060014"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0045DCD1-2391-4528-B046-E317051C0B20}"/>
              </a:ext>
            </a:extLst>
          </p:cNvPr>
          <p:cNvSpPr txBox="1"/>
          <p:nvPr/>
        </p:nvSpPr>
        <p:spPr>
          <a:xfrm>
            <a:off x="44287" y="1953126"/>
            <a:ext cx="11180617" cy="1200329"/>
          </a:xfrm>
          <a:prstGeom prst="rect">
            <a:avLst/>
          </a:prstGeom>
          <a:solidFill>
            <a:schemeClr val="bg1"/>
          </a:solidFill>
        </p:spPr>
        <p:txBody>
          <a:bodyPr wrap="square" rtlCol="0">
            <a:spAutoFit/>
          </a:bodyPr>
          <a:lstStyle/>
          <a:p>
            <a:pPr algn="ctr"/>
            <a:r>
              <a:rPr lang="en-US" baseline="30000" dirty="0"/>
              <a:t>1</a:t>
            </a:r>
            <a:r>
              <a:rPr lang="en-US" dirty="0"/>
              <a:t>Therefore, since we are surrounded by such a great cloud of witnesses, we must get rid of every weight and the sin that clings so closely, and run with endurance the race set out for us, </a:t>
            </a:r>
            <a:br>
              <a:rPr lang="en-US" dirty="0"/>
            </a:br>
            <a:r>
              <a:rPr lang="en-US" baseline="30000" dirty="0"/>
              <a:t>2</a:t>
            </a:r>
            <a:r>
              <a:rPr lang="en-US" dirty="0"/>
              <a:t>keeping our eyes fixed on Jesus, the pioneer and perfecter of our faith.</a:t>
            </a:r>
          </a:p>
          <a:p>
            <a:pPr algn="ctr"/>
            <a:r>
              <a:rPr lang="en-US" dirty="0"/>
              <a:t>Hebrews 12:1-2a</a:t>
            </a:r>
          </a:p>
        </p:txBody>
      </p:sp>
      <p:cxnSp>
        <p:nvCxnSpPr>
          <p:cNvPr id="92" name="Straight Connector 91">
            <a:extLst>
              <a:ext uri="{FF2B5EF4-FFF2-40B4-BE49-F238E27FC236}">
                <a16:creationId xmlns:a16="http://schemas.microsoft.com/office/drawing/2014/main" id="{8CBD4BBB-3023-478B-9386-4F427F2D5782}"/>
              </a:ext>
            </a:extLst>
          </p:cNvPr>
          <p:cNvCxnSpPr>
            <a:cxnSpLocks/>
          </p:cNvCxnSpPr>
          <p:nvPr/>
        </p:nvCxnSpPr>
        <p:spPr>
          <a:xfrm flipH="1">
            <a:off x="164891" y="1845919"/>
            <a:ext cx="11004390" cy="0"/>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703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95937-1C57-499A-B883-4C6DEB7590A0}"/>
              </a:ext>
            </a:extLst>
          </p:cNvPr>
          <p:cNvSpPr>
            <a:spLocks noGrp="1"/>
          </p:cNvSpPr>
          <p:nvPr>
            <p:ph type="title"/>
          </p:nvPr>
        </p:nvSpPr>
        <p:spPr>
          <a:xfrm>
            <a:off x="0" y="365760"/>
            <a:ext cx="8536558" cy="635306"/>
          </a:xfrm>
        </p:spPr>
        <p:txBody>
          <a:bodyPr>
            <a:normAutofit fontScale="90000"/>
          </a:bodyPr>
          <a:lstStyle/>
          <a:p>
            <a:r>
              <a:rPr lang="en-US" dirty="0"/>
              <a:t>In a way that might not be crazy...</a:t>
            </a:r>
          </a:p>
        </p:txBody>
      </p:sp>
      <p:pic>
        <p:nvPicPr>
          <p:cNvPr id="5" name="Content Placeholder 4">
            <a:extLst>
              <a:ext uri="{FF2B5EF4-FFF2-40B4-BE49-F238E27FC236}">
                <a16:creationId xmlns:a16="http://schemas.microsoft.com/office/drawing/2014/main" id="{9DD84AE4-2F59-45D6-9043-660AAF3C7BC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2049" r="6443" b="27190"/>
          <a:stretch/>
        </p:blipFill>
        <p:spPr>
          <a:xfrm>
            <a:off x="2609326" y="1396572"/>
            <a:ext cx="6592538" cy="4752669"/>
          </a:xfrm>
        </p:spPr>
      </p:pic>
      <p:sp>
        <p:nvSpPr>
          <p:cNvPr id="6" name="Oval 5">
            <a:extLst>
              <a:ext uri="{FF2B5EF4-FFF2-40B4-BE49-F238E27FC236}">
                <a16:creationId xmlns:a16="http://schemas.microsoft.com/office/drawing/2014/main" id="{07E1683A-CE47-4171-B5CA-4D3205D75688}"/>
              </a:ext>
            </a:extLst>
          </p:cNvPr>
          <p:cNvSpPr/>
          <p:nvPr/>
        </p:nvSpPr>
        <p:spPr>
          <a:xfrm rot="21421397">
            <a:off x="5272533" y="2627958"/>
            <a:ext cx="3626784" cy="23571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8BDC2AB-2028-4E33-B982-CE91B177D0D2}"/>
              </a:ext>
            </a:extLst>
          </p:cNvPr>
          <p:cNvSpPr/>
          <p:nvPr/>
        </p:nvSpPr>
        <p:spPr>
          <a:xfrm>
            <a:off x="2609326" y="3837862"/>
            <a:ext cx="2893230" cy="21171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73D229-376D-4A39-8DC8-7CBDBF859DAA}"/>
              </a:ext>
            </a:extLst>
          </p:cNvPr>
          <p:cNvSpPr/>
          <p:nvPr/>
        </p:nvSpPr>
        <p:spPr>
          <a:xfrm rot="20856620">
            <a:off x="2855366" y="2225558"/>
            <a:ext cx="2383937" cy="12621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6854D12-ADC0-4B34-8FBF-1808921C372F}"/>
              </a:ext>
            </a:extLst>
          </p:cNvPr>
          <p:cNvSpPr/>
          <p:nvPr/>
        </p:nvSpPr>
        <p:spPr>
          <a:xfrm rot="20454820">
            <a:off x="4465176" y="3064646"/>
            <a:ext cx="881988" cy="9105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C3A283-CA3C-4789-AA2C-00FFEE5E3573}"/>
              </a:ext>
            </a:extLst>
          </p:cNvPr>
          <p:cNvSpPr/>
          <p:nvPr/>
        </p:nvSpPr>
        <p:spPr>
          <a:xfrm rot="19982679">
            <a:off x="5662335" y="4293051"/>
            <a:ext cx="248228" cy="15864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Wet Desert</a:t>
            </a:r>
          </a:p>
        </p:txBody>
      </p:sp>
      <p:sp>
        <p:nvSpPr>
          <p:cNvPr id="11" name="Rectangle 10">
            <a:extLst>
              <a:ext uri="{FF2B5EF4-FFF2-40B4-BE49-F238E27FC236}">
                <a16:creationId xmlns:a16="http://schemas.microsoft.com/office/drawing/2014/main" id="{5EB099C3-55EC-4528-8B57-4147F9A4B6DE}"/>
              </a:ext>
            </a:extLst>
          </p:cNvPr>
          <p:cNvSpPr/>
          <p:nvPr/>
        </p:nvSpPr>
        <p:spPr>
          <a:xfrm rot="2838447">
            <a:off x="5830026" y="1693896"/>
            <a:ext cx="248228" cy="15864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Cold Desert</a:t>
            </a:r>
          </a:p>
        </p:txBody>
      </p:sp>
      <p:sp>
        <p:nvSpPr>
          <p:cNvPr id="12" name="Rectangle 11">
            <a:extLst>
              <a:ext uri="{FF2B5EF4-FFF2-40B4-BE49-F238E27FC236}">
                <a16:creationId xmlns:a16="http://schemas.microsoft.com/office/drawing/2014/main" id="{6EDE2C35-9169-45D1-ADC1-51E0FAABB53F}"/>
              </a:ext>
            </a:extLst>
          </p:cNvPr>
          <p:cNvSpPr/>
          <p:nvPr/>
        </p:nvSpPr>
        <p:spPr>
          <a:xfrm rot="16200000">
            <a:off x="3440793" y="2910092"/>
            <a:ext cx="248228" cy="15864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Hot Desert</a:t>
            </a:r>
          </a:p>
        </p:txBody>
      </p:sp>
      <p:sp>
        <p:nvSpPr>
          <p:cNvPr id="15" name="Rectangle 14">
            <a:extLst>
              <a:ext uri="{FF2B5EF4-FFF2-40B4-BE49-F238E27FC236}">
                <a16:creationId xmlns:a16="http://schemas.microsoft.com/office/drawing/2014/main" id="{D929E9EB-AC4D-4DE5-9D6D-41C88ED4FA2A}"/>
              </a:ext>
            </a:extLst>
          </p:cNvPr>
          <p:cNvSpPr/>
          <p:nvPr/>
        </p:nvSpPr>
        <p:spPr>
          <a:xfrm>
            <a:off x="9524351" y="3419133"/>
            <a:ext cx="1568869" cy="1477328"/>
          </a:xfrm>
          <a:prstGeom prst="rect">
            <a:avLst/>
          </a:prstGeom>
        </p:spPr>
        <p:txBody>
          <a:bodyPr wrap="square">
            <a:spAutoFit/>
          </a:bodyPr>
          <a:lstStyle/>
          <a:p>
            <a:r>
              <a:rPr lang="en-US" dirty="0"/>
              <a:t>Modern-Day Population Density Map of the “Old World”</a:t>
            </a:r>
          </a:p>
        </p:txBody>
      </p:sp>
      <p:grpSp>
        <p:nvGrpSpPr>
          <p:cNvPr id="13" name="Group 12">
            <a:extLst>
              <a:ext uri="{FF2B5EF4-FFF2-40B4-BE49-F238E27FC236}">
                <a16:creationId xmlns:a16="http://schemas.microsoft.com/office/drawing/2014/main" id="{81412A24-CA19-4D01-9A51-8E1E05DCF6E9}"/>
              </a:ext>
            </a:extLst>
          </p:cNvPr>
          <p:cNvGrpSpPr/>
          <p:nvPr/>
        </p:nvGrpSpPr>
        <p:grpSpPr>
          <a:xfrm>
            <a:off x="152359" y="2998109"/>
            <a:ext cx="2538139" cy="1986152"/>
            <a:chOff x="152359" y="2998109"/>
            <a:chExt cx="2538139" cy="1986152"/>
          </a:xfrm>
        </p:grpSpPr>
        <p:pic>
          <p:nvPicPr>
            <p:cNvPr id="19" name="Picture 18">
              <a:extLst>
                <a:ext uri="{FF2B5EF4-FFF2-40B4-BE49-F238E27FC236}">
                  <a16:creationId xmlns:a16="http://schemas.microsoft.com/office/drawing/2014/main" id="{8B653640-83E3-4D36-8388-F1092613A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 y="2998109"/>
              <a:ext cx="2538138" cy="1616820"/>
            </a:xfrm>
            <a:prstGeom prst="rect">
              <a:avLst/>
            </a:prstGeom>
          </p:spPr>
        </p:pic>
        <p:sp>
          <p:nvSpPr>
            <p:cNvPr id="22" name="TextBox 21">
              <a:extLst>
                <a:ext uri="{FF2B5EF4-FFF2-40B4-BE49-F238E27FC236}">
                  <a16:creationId xmlns:a16="http://schemas.microsoft.com/office/drawing/2014/main" id="{D8528B4F-FEE1-45C0-AF57-70D903EBA064}"/>
                </a:ext>
              </a:extLst>
            </p:cNvPr>
            <p:cNvSpPr txBox="1"/>
            <p:nvPr/>
          </p:nvSpPr>
          <p:spPr>
            <a:xfrm>
              <a:off x="152359" y="4614929"/>
              <a:ext cx="2116203" cy="369332"/>
            </a:xfrm>
            <a:prstGeom prst="rect">
              <a:avLst/>
            </a:prstGeom>
            <a:noFill/>
          </p:spPr>
          <p:txBody>
            <a:bodyPr wrap="square" rtlCol="0">
              <a:spAutoFit/>
            </a:bodyPr>
            <a:lstStyle/>
            <a:p>
              <a:r>
                <a:rPr lang="en-US" dirty="0"/>
                <a:t>Arabian Camel</a:t>
              </a:r>
            </a:p>
          </p:txBody>
        </p:sp>
      </p:grpSp>
      <p:grpSp>
        <p:nvGrpSpPr>
          <p:cNvPr id="3" name="Group 2">
            <a:extLst>
              <a:ext uri="{FF2B5EF4-FFF2-40B4-BE49-F238E27FC236}">
                <a16:creationId xmlns:a16="http://schemas.microsoft.com/office/drawing/2014/main" id="{D23CB794-0C28-42DA-A6C6-0151E0D58EED}"/>
              </a:ext>
            </a:extLst>
          </p:cNvPr>
          <p:cNvGrpSpPr/>
          <p:nvPr/>
        </p:nvGrpSpPr>
        <p:grpSpPr>
          <a:xfrm>
            <a:off x="8689382" y="98602"/>
            <a:ext cx="2781509" cy="2098512"/>
            <a:chOff x="8689382" y="98602"/>
            <a:chExt cx="2781509" cy="2098512"/>
          </a:xfrm>
        </p:grpSpPr>
        <p:pic>
          <p:nvPicPr>
            <p:cNvPr id="21" name="Picture 20">
              <a:extLst>
                <a:ext uri="{FF2B5EF4-FFF2-40B4-BE49-F238E27FC236}">
                  <a16:creationId xmlns:a16="http://schemas.microsoft.com/office/drawing/2014/main" id="{4C1C3A15-80FA-4B3A-90D1-22044A57110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16533"/>
            <a:stretch/>
          </p:blipFill>
          <p:spPr>
            <a:xfrm>
              <a:off x="8689382" y="98602"/>
              <a:ext cx="2560474" cy="1703291"/>
            </a:xfrm>
            <a:prstGeom prst="rect">
              <a:avLst/>
            </a:prstGeom>
          </p:spPr>
        </p:pic>
        <p:sp>
          <p:nvSpPr>
            <p:cNvPr id="23" name="TextBox 22">
              <a:extLst>
                <a:ext uri="{FF2B5EF4-FFF2-40B4-BE49-F238E27FC236}">
                  <a16:creationId xmlns:a16="http://schemas.microsoft.com/office/drawing/2014/main" id="{8C06D229-8B34-4736-A57D-0DDEF7A9BC28}"/>
                </a:ext>
              </a:extLst>
            </p:cNvPr>
            <p:cNvSpPr txBox="1"/>
            <p:nvPr/>
          </p:nvSpPr>
          <p:spPr>
            <a:xfrm>
              <a:off x="9354688" y="1827782"/>
              <a:ext cx="2116203" cy="369332"/>
            </a:xfrm>
            <a:prstGeom prst="rect">
              <a:avLst/>
            </a:prstGeom>
            <a:noFill/>
          </p:spPr>
          <p:txBody>
            <a:bodyPr wrap="square" rtlCol="0">
              <a:spAutoFit/>
            </a:bodyPr>
            <a:lstStyle/>
            <a:p>
              <a:r>
                <a:rPr lang="en-US" dirty="0"/>
                <a:t>Bactrian Camel</a:t>
              </a:r>
            </a:p>
          </p:txBody>
        </p:sp>
      </p:grpSp>
      <p:grpSp>
        <p:nvGrpSpPr>
          <p:cNvPr id="4" name="Group 3">
            <a:extLst>
              <a:ext uri="{FF2B5EF4-FFF2-40B4-BE49-F238E27FC236}">
                <a16:creationId xmlns:a16="http://schemas.microsoft.com/office/drawing/2014/main" id="{BB20C4CF-A552-4D6B-A11C-FB26374E88D4}"/>
              </a:ext>
            </a:extLst>
          </p:cNvPr>
          <p:cNvGrpSpPr/>
          <p:nvPr/>
        </p:nvGrpSpPr>
        <p:grpSpPr>
          <a:xfrm>
            <a:off x="5999570" y="5037233"/>
            <a:ext cx="3355118" cy="1624752"/>
            <a:chOff x="5683633" y="5162248"/>
            <a:chExt cx="3355118" cy="1624752"/>
          </a:xfrm>
        </p:grpSpPr>
        <p:pic>
          <p:nvPicPr>
            <p:cNvPr id="17" name="Picture 16">
              <a:extLst>
                <a:ext uri="{FF2B5EF4-FFF2-40B4-BE49-F238E27FC236}">
                  <a16:creationId xmlns:a16="http://schemas.microsoft.com/office/drawing/2014/main" id="{9232D134-956A-4656-BE31-44FD139DBE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5925" y="5162248"/>
              <a:ext cx="1952826" cy="1624752"/>
            </a:xfrm>
            <a:prstGeom prst="rect">
              <a:avLst/>
            </a:prstGeom>
          </p:spPr>
        </p:pic>
        <p:sp>
          <p:nvSpPr>
            <p:cNvPr id="24" name="TextBox 23">
              <a:extLst>
                <a:ext uri="{FF2B5EF4-FFF2-40B4-BE49-F238E27FC236}">
                  <a16:creationId xmlns:a16="http://schemas.microsoft.com/office/drawing/2014/main" id="{6B538EA0-1829-4FF6-97E8-66912AA58EEE}"/>
                </a:ext>
              </a:extLst>
            </p:cNvPr>
            <p:cNvSpPr txBox="1"/>
            <p:nvPr/>
          </p:nvSpPr>
          <p:spPr>
            <a:xfrm>
              <a:off x="5683633" y="6272081"/>
              <a:ext cx="2116203" cy="369332"/>
            </a:xfrm>
            <a:prstGeom prst="rect">
              <a:avLst/>
            </a:prstGeom>
            <a:noFill/>
          </p:spPr>
          <p:txBody>
            <a:bodyPr wrap="square" rtlCol="0">
              <a:spAutoFit/>
            </a:bodyPr>
            <a:lstStyle/>
            <a:p>
              <a:r>
                <a:rPr lang="en-US" dirty="0"/>
                <a:t>Sea Camel</a:t>
              </a:r>
            </a:p>
          </p:txBody>
        </p:sp>
      </p:grpSp>
    </p:spTree>
    <p:extLst>
      <p:ext uri="{BB962C8B-B14F-4D97-AF65-F5344CB8AC3E}">
        <p14:creationId xmlns:p14="http://schemas.microsoft.com/office/powerpoint/2010/main" val="169423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54DD-7BE8-453F-878E-6FEB6BBE1D76}"/>
              </a:ext>
            </a:extLst>
          </p:cNvPr>
          <p:cNvSpPr>
            <a:spLocks noGrp="1"/>
          </p:cNvSpPr>
          <p:nvPr>
            <p:ph type="title"/>
          </p:nvPr>
        </p:nvSpPr>
        <p:spPr/>
        <p:txBody>
          <a:bodyPr/>
          <a:lstStyle/>
          <a:p>
            <a:r>
              <a:rPr lang="en-US" dirty="0"/>
              <a:t>Carving up Time: Before Christ</a:t>
            </a:r>
          </a:p>
        </p:txBody>
      </p:sp>
      <p:pic>
        <p:nvPicPr>
          <p:cNvPr id="4" name="Picture 4">
            <a:extLst>
              <a:ext uri="{FF2B5EF4-FFF2-40B4-BE49-F238E27FC236}">
                <a16:creationId xmlns:a16="http://schemas.microsoft.com/office/drawing/2014/main" id="{CD4EACE9-A7DA-44B4-82C4-DD9336AFE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75" y="2599827"/>
            <a:ext cx="10641837" cy="144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4134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E945-800A-488B-9A70-E86B9F802BE0}"/>
              </a:ext>
            </a:extLst>
          </p:cNvPr>
          <p:cNvSpPr>
            <a:spLocks noGrp="1"/>
          </p:cNvSpPr>
          <p:nvPr>
            <p:ph type="title"/>
          </p:nvPr>
        </p:nvSpPr>
        <p:spPr/>
        <p:txBody>
          <a:bodyPr/>
          <a:lstStyle/>
          <a:p>
            <a:r>
              <a:rPr lang="en-US" dirty="0"/>
              <a:t>Viewpoint:</a:t>
            </a:r>
          </a:p>
        </p:txBody>
      </p:sp>
      <p:sp>
        <p:nvSpPr>
          <p:cNvPr id="3" name="Content Placeholder 2">
            <a:extLst>
              <a:ext uri="{FF2B5EF4-FFF2-40B4-BE49-F238E27FC236}">
                <a16:creationId xmlns:a16="http://schemas.microsoft.com/office/drawing/2014/main" id="{378C4202-31A9-4413-96E7-DEC5B265261C}"/>
              </a:ext>
            </a:extLst>
          </p:cNvPr>
          <p:cNvSpPr>
            <a:spLocks noGrp="1"/>
          </p:cNvSpPr>
          <p:nvPr>
            <p:ph idx="1"/>
          </p:nvPr>
        </p:nvSpPr>
        <p:spPr/>
        <p:txBody>
          <a:bodyPr/>
          <a:lstStyle/>
          <a:p>
            <a:r>
              <a:rPr lang="en-US" dirty="0"/>
              <a:t>Through the eyes of contemporary missions history and missiology </a:t>
            </a:r>
          </a:p>
          <a:p>
            <a:r>
              <a:rPr lang="en-US" dirty="0"/>
              <a:t>Through the eyes of people the people who lived through the moments of history we discuss</a:t>
            </a:r>
          </a:p>
          <a:p>
            <a:r>
              <a:rPr lang="en-US" dirty="0"/>
              <a:t>Through the eyes of people who had to make difficult choices about how the gospel should go forward.</a:t>
            </a:r>
          </a:p>
        </p:txBody>
      </p:sp>
    </p:spTree>
    <p:extLst>
      <p:ext uri="{BB962C8B-B14F-4D97-AF65-F5344CB8AC3E}">
        <p14:creationId xmlns:p14="http://schemas.microsoft.com/office/powerpoint/2010/main" val="89235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24D5-5DAA-4F14-987A-995871A84DCB}"/>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99E6B77-6536-42D5-ACD1-89D78E5CAF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4006" t="4281" r="24006" b="2752"/>
          <a:stretch/>
        </p:blipFill>
        <p:spPr>
          <a:xfrm>
            <a:off x="2912763" y="-2678"/>
            <a:ext cx="2099438" cy="2505848"/>
          </a:xfrm>
        </p:spPr>
      </p:pic>
      <p:pic>
        <p:nvPicPr>
          <p:cNvPr id="7" name="Picture 6">
            <a:extLst>
              <a:ext uri="{FF2B5EF4-FFF2-40B4-BE49-F238E27FC236}">
                <a16:creationId xmlns:a16="http://schemas.microsoft.com/office/drawing/2014/main" id="{84863C81-5407-4DF4-9197-ACAC37877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2137" y="3664919"/>
            <a:ext cx="2313086" cy="3195054"/>
          </a:xfrm>
          <a:prstGeom prst="rect">
            <a:avLst/>
          </a:prstGeom>
        </p:spPr>
      </p:pic>
      <p:pic>
        <p:nvPicPr>
          <p:cNvPr id="9" name="Picture 8">
            <a:extLst>
              <a:ext uri="{FF2B5EF4-FFF2-40B4-BE49-F238E27FC236}">
                <a16:creationId xmlns:a16="http://schemas.microsoft.com/office/drawing/2014/main" id="{AABAB0ED-AB01-4E57-B38C-709D01CFE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205" y="3664921"/>
            <a:ext cx="2155242" cy="3195052"/>
          </a:xfrm>
          <a:prstGeom prst="rect">
            <a:avLst/>
          </a:prstGeom>
        </p:spPr>
      </p:pic>
      <p:pic>
        <p:nvPicPr>
          <p:cNvPr id="11" name="Picture 10">
            <a:extLst>
              <a:ext uri="{FF2B5EF4-FFF2-40B4-BE49-F238E27FC236}">
                <a16:creationId xmlns:a16="http://schemas.microsoft.com/office/drawing/2014/main" id="{DEDE5FF7-D3B3-42CE-9B48-4592B8FDC4B9}"/>
              </a:ext>
            </a:extLst>
          </p:cNvPr>
          <p:cNvPicPr>
            <a:picLocks noChangeAspect="1"/>
          </p:cNvPicPr>
          <p:nvPr/>
        </p:nvPicPr>
        <p:blipFill rotWithShape="1">
          <a:blip r:embed="rId6">
            <a:extLst>
              <a:ext uri="{28A0092B-C50C-407E-A947-70E740481C1C}">
                <a14:useLocalDpi xmlns:a14="http://schemas.microsoft.com/office/drawing/2010/main" val="0"/>
              </a:ext>
            </a:extLst>
          </a:blip>
          <a:srcRect l="1899" r="1899"/>
          <a:stretch/>
        </p:blipFill>
        <p:spPr>
          <a:xfrm>
            <a:off x="148205" y="-2334"/>
            <a:ext cx="2195454" cy="2505848"/>
          </a:xfrm>
          <a:prstGeom prst="rect">
            <a:avLst/>
          </a:prstGeom>
        </p:spPr>
      </p:pic>
      <p:pic>
        <p:nvPicPr>
          <p:cNvPr id="13" name="Picture 12">
            <a:extLst>
              <a:ext uri="{FF2B5EF4-FFF2-40B4-BE49-F238E27FC236}">
                <a16:creationId xmlns:a16="http://schemas.microsoft.com/office/drawing/2014/main" id="{A3B3E6CF-EC54-4AC7-B7F4-93E566B22CFD}"/>
              </a:ext>
            </a:extLst>
          </p:cNvPr>
          <p:cNvPicPr>
            <a:picLocks noChangeAspect="1"/>
          </p:cNvPicPr>
          <p:nvPr/>
        </p:nvPicPr>
        <p:blipFill rotWithShape="1">
          <a:blip r:embed="rId7">
            <a:extLst>
              <a:ext uri="{28A0092B-C50C-407E-A947-70E740481C1C}">
                <a14:useLocalDpi xmlns:a14="http://schemas.microsoft.com/office/drawing/2010/main" val="0"/>
              </a:ext>
            </a:extLst>
          </a:blip>
          <a:srcRect l="16880" r="16880"/>
          <a:stretch/>
        </p:blipFill>
        <p:spPr>
          <a:xfrm>
            <a:off x="2928703" y="3663155"/>
            <a:ext cx="2099438" cy="3169384"/>
          </a:xfrm>
          <a:prstGeom prst="rect">
            <a:avLst/>
          </a:prstGeom>
        </p:spPr>
      </p:pic>
      <p:pic>
        <p:nvPicPr>
          <p:cNvPr id="15" name="Picture 14">
            <a:extLst>
              <a:ext uri="{FF2B5EF4-FFF2-40B4-BE49-F238E27FC236}">
                <a16:creationId xmlns:a16="http://schemas.microsoft.com/office/drawing/2014/main" id="{BC3C7731-BD5A-4B99-83FF-5E876C71DD4E}"/>
              </a:ext>
            </a:extLst>
          </p:cNvPr>
          <p:cNvPicPr>
            <a:picLocks noChangeAspect="1"/>
          </p:cNvPicPr>
          <p:nvPr/>
        </p:nvPicPr>
        <p:blipFill rotWithShape="1">
          <a:blip r:embed="rId8">
            <a:extLst>
              <a:ext uri="{28A0092B-C50C-407E-A947-70E740481C1C}">
                <a14:useLocalDpi xmlns:a14="http://schemas.microsoft.com/office/drawing/2010/main" val="0"/>
              </a:ext>
            </a:extLst>
          </a:blip>
          <a:srcRect l="24743" t="-517" r="24715" b="517"/>
          <a:stretch/>
        </p:blipFill>
        <p:spPr>
          <a:xfrm>
            <a:off x="8784183" y="-4444"/>
            <a:ext cx="1992960" cy="2480180"/>
          </a:xfrm>
          <a:prstGeom prst="rect">
            <a:avLst/>
          </a:prstGeom>
        </p:spPr>
      </p:pic>
      <p:pic>
        <p:nvPicPr>
          <p:cNvPr id="17" name="Picture 16">
            <a:extLst>
              <a:ext uri="{FF2B5EF4-FFF2-40B4-BE49-F238E27FC236}">
                <a16:creationId xmlns:a16="http://schemas.microsoft.com/office/drawing/2014/main" id="{ADC95476-7057-48EB-85DB-17B89B3867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5209" y="9688"/>
            <a:ext cx="2505848" cy="2505848"/>
          </a:xfrm>
          <a:prstGeom prst="rect">
            <a:avLst/>
          </a:prstGeom>
        </p:spPr>
      </p:pic>
      <p:pic>
        <p:nvPicPr>
          <p:cNvPr id="19" name="Picture 18">
            <a:extLst>
              <a:ext uri="{FF2B5EF4-FFF2-40B4-BE49-F238E27FC236}">
                <a16:creationId xmlns:a16="http://schemas.microsoft.com/office/drawing/2014/main" id="{9C1D0BEE-7B18-4FD1-80CB-F274A396E432}"/>
              </a:ext>
            </a:extLst>
          </p:cNvPr>
          <p:cNvPicPr>
            <a:picLocks noChangeAspect="1"/>
          </p:cNvPicPr>
          <p:nvPr/>
        </p:nvPicPr>
        <p:blipFill rotWithShape="1">
          <a:blip r:embed="rId10">
            <a:extLst>
              <a:ext uri="{28A0092B-C50C-407E-A947-70E740481C1C}">
                <a14:useLocalDpi xmlns:a14="http://schemas.microsoft.com/office/drawing/2010/main" val="0"/>
              </a:ext>
            </a:extLst>
          </a:blip>
          <a:srcRect l="41258" t="3145" r="19322" b="28564"/>
          <a:stretch/>
        </p:blipFill>
        <p:spPr>
          <a:xfrm>
            <a:off x="5712331" y="3572378"/>
            <a:ext cx="2504742" cy="3254320"/>
          </a:xfrm>
          <a:prstGeom prst="rect">
            <a:avLst/>
          </a:prstGeom>
        </p:spPr>
      </p:pic>
      <p:sp>
        <p:nvSpPr>
          <p:cNvPr id="3" name="TextBox 2">
            <a:extLst>
              <a:ext uri="{FF2B5EF4-FFF2-40B4-BE49-F238E27FC236}">
                <a16:creationId xmlns:a16="http://schemas.microsoft.com/office/drawing/2014/main" id="{4AF9D6DF-D1B2-4833-B165-0749FE722E5C}"/>
              </a:ext>
            </a:extLst>
          </p:cNvPr>
          <p:cNvSpPr txBox="1"/>
          <p:nvPr/>
        </p:nvSpPr>
        <p:spPr>
          <a:xfrm>
            <a:off x="1" y="2546958"/>
            <a:ext cx="11277600" cy="1200329"/>
          </a:xfrm>
          <a:prstGeom prst="rect">
            <a:avLst/>
          </a:prstGeom>
          <a:noFill/>
        </p:spPr>
        <p:txBody>
          <a:bodyPr wrap="square" rtlCol="0">
            <a:spAutoFit/>
          </a:bodyPr>
          <a:lstStyle/>
          <a:p>
            <a:r>
              <a:rPr lang="en-US" dirty="0"/>
              <a:t>So don’t let anyone boast about mere human beings. For everything belongs to you, whether it’s Paul or Apollos or Cephas, whether it’s the world or life or death, whether it’s the present or the future – everything belongs to you! And you belong to the Messiah; and the Messiah belongs to God.  </a:t>
            </a:r>
          </a:p>
          <a:p>
            <a:r>
              <a:rPr lang="en-US" dirty="0"/>
              <a:t>																				(1 Cor 3:21-23)</a:t>
            </a:r>
          </a:p>
        </p:txBody>
      </p:sp>
    </p:spTree>
    <p:extLst>
      <p:ext uri="{BB962C8B-B14F-4D97-AF65-F5344CB8AC3E}">
        <p14:creationId xmlns:p14="http://schemas.microsoft.com/office/powerpoint/2010/main" val="2617940513"/>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TotalTime>
  <Words>8654</Words>
  <Application>Microsoft Office PowerPoint</Application>
  <PresentationFormat>Widescreen</PresentationFormat>
  <Paragraphs>579</Paragraphs>
  <Slides>56</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Century Schoolbook</vt:lpstr>
      <vt:lpstr>Wingdings 2</vt:lpstr>
      <vt:lpstr>View</vt:lpstr>
      <vt:lpstr>The Expansion of the Christian Movement</vt:lpstr>
      <vt:lpstr>The Sorges</vt:lpstr>
      <vt:lpstr>PowerPoint Presentation</vt:lpstr>
      <vt:lpstr>An Impossible  A Difficult Task</vt:lpstr>
      <vt:lpstr>Carving up Space:  Heinrich Bünting’s  “Clover-leaf” map, 1581 </vt:lpstr>
      <vt:lpstr>In a way that might not be crazy...</vt:lpstr>
      <vt:lpstr>Carving up Time: Before Christ</vt:lpstr>
      <vt:lpstr>Viewpoint:</vt:lpstr>
      <vt:lpstr>PowerPoint Presentation</vt:lpstr>
      <vt:lpstr>Round 1: The world of the Apostles</vt:lpstr>
      <vt:lpstr>Round One</vt:lpstr>
      <vt:lpstr>Africa, AD 200</vt:lpstr>
      <vt:lpstr>Africa, AD 33 – AD 400</vt:lpstr>
      <vt:lpstr>Rome, AD 312</vt:lpstr>
      <vt:lpstr>Europe, AD 33 – AD 400</vt:lpstr>
      <vt:lpstr>Europe, AD 33 – AD 400</vt:lpstr>
      <vt:lpstr>Asia, AD 340</vt:lpstr>
      <vt:lpstr>Monastic Communities</vt:lpstr>
      <vt:lpstr>Summary: The First Epoch</vt:lpstr>
      <vt:lpstr>Round Two</vt:lpstr>
      <vt:lpstr>Europe, AD 400-800</vt:lpstr>
      <vt:lpstr>Europe, AD 400-800</vt:lpstr>
      <vt:lpstr>The Shipwreck and the King’s Tutor</vt:lpstr>
      <vt:lpstr>Africa,  AD 400-800</vt:lpstr>
      <vt:lpstr>Africa, AD 400 – AD 800</vt:lpstr>
      <vt:lpstr>Asia, AD 400-800: The Elephant and its Aftermath</vt:lpstr>
      <vt:lpstr>Asia, AD 400-800</vt:lpstr>
      <vt:lpstr>Asia, AD 400 – AD 800</vt:lpstr>
      <vt:lpstr>Summary: The Second Epoch</vt:lpstr>
      <vt:lpstr>Round Three</vt:lpstr>
      <vt:lpstr>Africa, AD 800 – AD 1200</vt:lpstr>
      <vt:lpstr>Africa, AD 800-1200</vt:lpstr>
      <vt:lpstr>Africa, AD 800-1200</vt:lpstr>
      <vt:lpstr>Europe, AD 800 – AD 1200</vt:lpstr>
      <vt:lpstr>Vikings and Turks</vt:lpstr>
      <vt:lpstr>Asia, AD 800 – AD 1200</vt:lpstr>
      <vt:lpstr>Asia, 800-1200 AD</vt:lpstr>
      <vt:lpstr>Asia, AD 800 – AD 1200</vt:lpstr>
      <vt:lpstr>Summary: The Third Epoch</vt:lpstr>
      <vt:lpstr>Round Four</vt:lpstr>
      <vt:lpstr>Europe, AD 1200 – AD 1600</vt:lpstr>
      <vt:lpstr>Europe, AD 1200-1600</vt:lpstr>
      <vt:lpstr>Asia, AD 1200 – AD 1600</vt:lpstr>
      <vt:lpstr>Asia, AD 1200 – AD 1600</vt:lpstr>
      <vt:lpstr>Africa, AD 1200 – AD 1600</vt:lpstr>
      <vt:lpstr>Africa, AD 1200 – AD 1600</vt:lpstr>
      <vt:lpstr>Summary: The Fourth Epoch</vt:lpstr>
      <vt:lpstr>Round Five</vt:lpstr>
      <vt:lpstr>Asia, AD 1600 – AD 2000</vt:lpstr>
      <vt:lpstr>Asia 1600 – 2000</vt:lpstr>
      <vt:lpstr>Europe and the Antipodes 1600-2000</vt:lpstr>
      <vt:lpstr>Europe and the Antipodes 1600-2000</vt:lpstr>
      <vt:lpstr>Africa, AD 1600 – AD 2000</vt:lpstr>
      <vt:lpstr>Africa, AD 1600-2000</vt:lpstr>
      <vt:lpstr>Summary: The Fifth Epoch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Expansion of the Christian Movement</dc:title>
  <dc:creator>David Sorge</dc:creator>
  <cp:lastModifiedBy>David Sorge</cp:lastModifiedBy>
  <cp:revision>26</cp:revision>
  <dcterms:created xsi:type="dcterms:W3CDTF">2019-09-29T20:04:43Z</dcterms:created>
  <dcterms:modified xsi:type="dcterms:W3CDTF">2020-09-10T12:16:57Z</dcterms:modified>
</cp:coreProperties>
</file>